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3.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4.xml" ContentType="application/vnd.openxmlformats-officedocument.presentationml.notesSlide+xml"/>
  <Override PartName="/ppt/tags/tag13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27.xml" ContentType="application/vnd.openxmlformats-officedocument.presentationml.notesSlide+xml"/>
  <Override PartName="/ppt/tags/tag1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40.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41.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0" r:id="rId1"/>
  </p:sldMasterIdLst>
  <p:notesMasterIdLst>
    <p:notesMasterId r:id="rId118"/>
  </p:notesMasterIdLst>
  <p:handoutMasterIdLst>
    <p:handoutMasterId r:id="rId119"/>
  </p:handoutMasterIdLst>
  <p:sldIdLst>
    <p:sldId id="257" r:id="rId2"/>
    <p:sldId id="502" r:id="rId3"/>
    <p:sldId id="262" r:id="rId4"/>
    <p:sldId id="264" r:id="rId5"/>
    <p:sldId id="267" r:id="rId6"/>
    <p:sldId id="269" r:id="rId7"/>
    <p:sldId id="454" r:id="rId8"/>
    <p:sldId id="456" r:id="rId9"/>
    <p:sldId id="457" r:id="rId10"/>
    <p:sldId id="339" r:id="rId11"/>
    <p:sldId id="585" r:id="rId12"/>
    <p:sldId id="588" r:id="rId13"/>
    <p:sldId id="641"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17" r:id="rId31"/>
    <p:sldId id="721" r:id="rId32"/>
    <p:sldId id="720" r:id="rId33"/>
    <p:sldId id="462" r:id="rId34"/>
    <p:sldId id="643" r:id="rId35"/>
    <p:sldId id="342" r:id="rId36"/>
    <p:sldId id="343" r:id="rId37"/>
    <p:sldId id="344" r:id="rId38"/>
    <p:sldId id="699" r:id="rId39"/>
    <p:sldId id="719" r:id="rId40"/>
    <p:sldId id="345" r:id="rId41"/>
    <p:sldId id="413" r:id="rId42"/>
    <p:sldId id="401" r:id="rId43"/>
    <p:sldId id="586" r:id="rId44"/>
    <p:sldId id="496" r:id="rId45"/>
    <p:sldId id="628" r:id="rId46"/>
    <p:sldId id="593" r:id="rId47"/>
    <p:sldId id="592" r:id="rId48"/>
    <p:sldId id="594" r:id="rId49"/>
    <p:sldId id="595" r:id="rId50"/>
    <p:sldId id="497" r:id="rId51"/>
    <p:sldId id="498" r:id="rId52"/>
    <p:sldId id="501" r:id="rId53"/>
    <p:sldId id="644" r:id="rId54"/>
    <p:sldId id="648" r:id="rId55"/>
    <p:sldId id="582" r:id="rId56"/>
    <p:sldId id="583" r:id="rId57"/>
    <p:sldId id="584" r:id="rId58"/>
    <p:sldId id="619" r:id="rId59"/>
    <p:sldId id="620" r:id="rId60"/>
    <p:sldId id="671" r:id="rId61"/>
    <p:sldId id="672" r:id="rId62"/>
    <p:sldId id="670" r:id="rId63"/>
    <p:sldId id="505" r:id="rId64"/>
    <p:sldId id="667" r:id="rId65"/>
    <p:sldId id="665" r:id="rId66"/>
    <p:sldId id="694" r:id="rId67"/>
    <p:sldId id="698" r:id="rId68"/>
    <p:sldId id="693" r:id="rId69"/>
    <p:sldId id="695" r:id="rId70"/>
    <p:sldId id="668" r:id="rId71"/>
    <p:sldId id="646" r:id="rId72"/>
    <p:sldId id="596" r:id="rId73"/>
    <p:sldId id="696" r:id="rId74"/>
    <p:sldId id="627" r:id="rId75"/>
    <p:sldId id="666" r:id="rId76"/>
    <p:sldId id="625" r:id="rId77"/>
    <p:sldId id="629" r:id="rId78"/>
    <p:sldId id="602" r:id="rId79"/>
    <p:sldId id="697" r:id="rId80"/>
    <p:sldId id="624" r:id="rId81"/>
    <p:sldId id="718" r:id="rId82"/>
    <p:sldId id="482" r:id="rId83"/>
    <p:sldId id="683" r:id="rId84"/>
    <p:sldId id="690" r:id="rId85"/>
    <p:sldId id="684" r:id="rId86"/>
    <p:sldId id="486" r:id="rId87"/>
    <p:sldId id="605" r:id="rId88"/>
    <p:sldId id="653" r:id="rId89"/>
    <p:sldId id="614" r:id="rId90"/>
    <p:sldId id="682" r:id="rId91"/>
    <p:sldId id="504" r:id="rId92"/>
    <p:sldId id="686" r:id="rId93"/>
    <p:sldId id="423" r:id="rId94"/>
    <p:sldId id="685" r:id="rId95"/>
    <p:sldId id="424" r:id="rId96"/>
    <p:sldId id="540" r:id="rId97"/>
    <p:sldId id="542" r:id="rId98"/>
    <p:sldId id="545" r:id="rId99"/>
    <p:sldId id="642" r:id="rId100"/>
    <p:sldId id="630" r:id="rId101"/>
    <p:sldId id="599" r:id="rId102"/>
    <p:sldId id="631" r:id="rId103"/>
    <p:sldId id="673" r:id="rId104"/>
    <p:sldId id="676" r:id="rId105"/>
    <p:sldId id="678" r:id="rId106"/>
    <p:sldId id="675" r:id="rId107"/>
    <p:sldId id="677" r:id="rId108"/>
    <p:sldId id="674" r:id="rId109"/>
    <p:sldId id="637" r:id="rId110"/>
    <p:sldId id="658" r:id="rId111"/>
    <p:sldId id="689" r:id="rId112"/>
    <p:sldId id="528" r:id="rId113"/>
    <p:sldId id="490" r:id="rId114"/>
    <p:sldId id="634" r:id="rId115"/>
    <p:sldId id="421" r:id="rId116"/>
    <p:sldId id="700" r:id="rId117"/>
  </p:sldIdLst>
  <p:sldSz cx="9144000" cy="6858000" type="screen4x3"/>
  <p:notesSz cx="7315200" cy="9601200"/>
  <p:embeddedFontLst>
    <p:embeddedFont>
      <p:font typeface="Calibri" panose="020F0502020204030204" pitchFamily="34" charset="0"/>
      <p:regular r:id="rId120"/>
      <p:bold r:id="rId121"/>
      <p:italic r:id="rId122"/>
      <p:boldItalic r:id="rId123"/>
    </p:embeddedFont>
    <p:embeddedFont>
      <p:font typeface="Candara" panose="020E0502030303020204" pitchFamily="34" charset="0"/>
      <p:regular r:id="rId124"/>
      <p:bold r:id="rId125"/>
      <p:italic r:id="rId126"/>
      <p:boldItalic r:id="rId127"/>
    </p:embeddedFont>
    <p:embeddedFont>
      <p:font typeface="Cambria Math" panose="02040503050406030204" pitchFamily="18" charset="0"/>
      <p:regular r:id="rId128"/>
    </p:embeddedFont>
    <p:embeddedFont>
      <p:font typeface="Century Gothic" panose="020B0502020202020204" pitchFamily="34" charset="0"/>
      <p:regular r:id="rId129"/>
      <p:bold r:id="rId130"/>
      <p:italic r:id="rId131"/>
      <p:boldItalic r:id="rId132"/>
    </p:embeddedFont>
    <p:embeddedFont>
      <p:font typeface="Helvetica" panose="020B0604020202020204" pitchFamily="34" charset="0"/>
      <p:regular r:id="rId133"/>
      <p:bold r:id="rId134"/>
      <p:italic r:id="rId135"/>
      <p:boldItalic r:id="rId136"/>
    </p:embeddedFont>
    <p:embeddedFont>
      <p:font typeface="Book Antiqua" panose="02040602050305030304" pitchFamily="18" charset="0"/>
      <p:regular r:id="rId137"/>
      <p:bold r:id="rId138"/>
      <p:italic r:id="rId139"/>
      <p:boldItalic r:id="rId140"/>
    </p:embeddedFont>
    <p:embeddedFont>
      <p:font typeface="MT Extra" panose="05050102010205020202" pitchFamily="18" charset="2"/>
      <p:regular r:id="rId141"/>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B7D0"/>
    <a:srgbClr val="A8C0D5"/>
    <a:srgbClr val="A7D3FF"/>
    <a:srgbClr val="FFFFFF"/>
    <a:srgbClr val="663300"/>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19" autoAdjust="0"/>
    <p:restoredTop sz="90700" autoAdjust="0"/>
  </p:normalViewPr>
  <p:slideViewPr>
    <p:cSldViewPr snapToGrid="0">
      <p:cViewPr varScale="1">
        <p:scale>
          <a:sx n="73" d="100"/>
          <a:sy n="73" d="100"/>
        </p:scale>
        <p:origin x="72" y="173"/>
      </p:cViewPr>
      <p:guideLst>
        <p:guide orient="horz" pos="2160"/>
        <p:guide pos="2880"/>
      </p:guideLst>
    </p:cSldViewPr>
  </p:slideViewPr>
  <p:outlineViewPr>
    <p:cViewPr>
      <p:scale>
        <a:sx n="33" d="100"/>
        <a:sy n="33" d="100"/>
      </p:scale>
      <p:origin x="0" y="42264"/>
    </p:cViewPr>
  </p:outlineViewPr>
  <p:notesTextViewPr>
    <p:cViewPr>
      <p:scale>
        <a:sx n="100" d="100"/>
        <a:sy n="100" d="100"/>
      </p:scale>
      <p:origin x="0" y="0"/>
    </p:cViewPr>
  </p:notesTextViewPr>
  <p:sorterViewPr>
    <p:cViewPr>
      <p:scale>
        <a:sx n="100" d="100"/>
        <a:sy n="100" d="100"/>
      </p:scale>
      <p:origin x="0" y="-951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134" Type="http://schemas.openxmlformats.org/officeDocument/2006/relationships/font" Target="fonts/font15.fntdata"/><Relationship Id="rId139" Type="http://schemas.openxmlformats.org/officeDocument/2006/relationships/font" Target="fonts/font2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5.fntdata"/><Relationship Id="rId129"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1.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1.fntdata"/><Relationship Id="rId135"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fntdata"/><Relationship Id="rId125" Type="http://schemas.openxmlformats.org/officeDocument/2006/relationships/font" Target="fonts/font6.fntdata"/><Relationship Id="rId141"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2.fntdata"/><Relationship Id="rId136"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fntdata"/><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3.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4.fntdata"/><Relationship Id="rId14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4" Type="http://schemas.openxmlformats.org/officeDocument/2006/relationships/image" Target="../media/image16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33</a:t>
            </a:fld>
            <a:endParaRPr lang="en-US"/>
          </a:p>
        </p:txBody>
      </p:sp>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35</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36</a:t>
            </a:fld>
            <a:endParaRPr lang="en-US"/>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37</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39</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7E256-E8B3-419D-B7B3-9ECB8E44C5E0}" type="slidenum">
              <a:rPr lang="en-US"/>
              <a:pPr/>
              <a:t>40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41</a:t>
            </a:fld>
            <a:endParaRPr lang="en-US"/>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42</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50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If we use a spacing</a:t>
            </a:r>
            <a:r>
              <a:rPr lang="en-US" baseline="0" dirty="0"/>
              <a:t> that is smaller than this plot, then particles that reliably make it to the plate end up not being removed because the are rolled out the top! This is the minimum spacing that will not cause a reduction in performance. </a:t>
            </a:r>
          </a:p>
          <a:p>
            <a:endParaRPr lang="en-US" baseline="0" dirty="0"/>
          </a:p>
          <a:p>
            <a:r>
              <a:rPr lang="en-US" baseline="0" dirty="0"/>
              <a:t>Note that as </a:t>
            </a:r>
            <a:r>
              <a:rPr lang="en-US" baseline="0" dirty="0" err="1"/>
              <a:t>Vt</a:t>
            </a:r>
            <a:r>
              <a:rPr lang="en-US" baseline="0" dirty="0"/>
              <a:t> goes up, that S decreases. This means that larger flocs slide down more easily.</a:t>
            </a:r>
            <a:endParaRPr lang="en-US" dirty="0"/>
          </a:p>
          <a:p>
            <a:endParaRPr lang="en-US" dirty="0"/>
          </a:p>
          <a:p>
            <a:endParaRPr lang="en-US" dirty="0"/>
          </a:p>
          <a:p>
            <a:r>
              <a:rPr lang="en-US" dirty="0"/>
              <a:t>This is the minimum spacing</a:t>
            </a:r>
            <a:r>
              <a:rPr lang="en-US" baseline="0" dirty="0"/>
              <a:t> to be able to capture particle with a sedimentation velocity of Vt. At smaller </a:t>
            </a:r>
            <a:r>
              <a:rPr lang="en-US" baseline="0" dirty="0" err="1"/>
              <a:t>spacings</a:t>
            </a:r>
            <a:r>
              <a:rPr lang="en-US" baseline="0" dirty="0"/>
              <a:t> </a:t>
            </a:r>
            <a:r>
              <a:rPr lang="en-US" baseline="0" dirty="0" err="1"/>
              <a:t>flocs</a:t>
            </a:r>
            <a:r>
              <a:rPr lang="en-US" baseline="0" dirty="0"/>
              <a:t> with a sedimentation velocity of </a:t>
            </a:r>
            <a:r>
              <a:rPr lang="en-US" baseline="0" dirty="0" err="1"/>
              <a:t>Vt</a:t>
            </a:r>
            <a:r>
              <a:rPr lang="en-US" baseline="0" dirty="0"/>
              <a:t> will roll up.</a:t>
            </a:r>
          </a:p>
          <a:p>
            <a:r>
              <a:rPr lang="en-US" baseline="0" dirty="0"/>
              <a:t>Is there a clearer way to plot this or some non dimensional way to show these results to make design easier? </a:t>
            </a:r>
          </a:p>
          <a:p>
            <a:endParaRPr lang="en-US" baseline="0" dirty="0"/>
          </a:p>
          <a:p>
            <a:r>
              <a:rPr lang="en-US" baseline="0" dirty="0"/>
              <a:t>How will this information be used in a design process?</a:t>
            </a:r>
          </a:p>
          <a:p>
            <a:r>
              <a:rPr lang="en-US" baseline="0" dirty="0"/>
              <a:t>First given the </a:t>
            </a:r>
            <a:r>
              <a:rPr lang="en-US" baseline="0" dirty="0" err="1"/>
              <a:t>Vupplate</a:t>
            </a:r>
            <a:r>
              <a:rPr lang="en-US" baseline="0" dirty="0"/>
              <a:t> and the target capture velocity we can find a </a:t>
            </a:r>
            <a:r>
              <a:rPr lang="en-US" baseline="0" dirty="0" err="1"/>
              <a:t>minumum</a:t>
            </a:r>
            <a:r>
              <a:rPr lang="en-US" baseline="0" dirty="0"/>
              <a:t> S.</a:t>
            </a:r>
          </a:p>
          <a:p>
            <a:r>
              <a:rPr lang="en-US" baseline="0" dirty="0"/>
              <a:t>Then given an actual design S we can use the capture velocity equation to get a plate length.</a:t>
            </a:r>
          </a:p>
          <a:p>
            <a:endParaRPr lang="en-US" baseline="0" dirty="0"/>
          </a:p>
          <a:p>
            <a:r>
              <a:rPr lang="en-US" baseline="0" dirty="0"/>
              <a:t>Or… It doesn’t work to use the ratio of </a:t>
            </a:r>
            <a:r>
              <a:rPr lang="en-US" baseline="0" dirty="0" err="1"/>
              <a:t>Vt</a:t>
            </a:r>
            <a:r>
              <a:rPr lang="en-US" baseline="0" dirty="0"/>
              <a:t>/</a:t>
            </a:r>
            <a:r>
              <a:rPr lang="en-US" baseline="0" dirty="0" err="1"/>
              <a:t>VupPlate</a:t>
            </a:r>
            <a:r>
              <a:rPr lang="en-US" baseline="0" dirty="0"/>
              <a:t> because </a:t>
            </a:r>
            <a:r>
              <a:rPr lang="en-US" baseline="0" dirty="0" err="1"/>
              <a:t>Vt</a:t>
            </a:r>
            <a:r>
              <a:rPr lang="en-US" baseline="0" dirty="0"/>
              <a:t> is also in the other term in the equation.</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blankets.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60</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67744B-88B3-4B19-A9B9-D25C4EE51848}" type="slidenum">
              <a:rPr lang="en-US"/>
              <a:pPr/>
              <a:t>4</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r>
              <a:rPr lang="es-HN" dirty="0"/>
              <a:t>I </a:t>
            </a:r>
            <a:r>
              <a:rPr lang="es-HN" dirty="0" err="1"/>
              <a:t>used</a:t>
            </a:r>
            <a:r>
              <a:rPr lang="es-HN" dirty="0"/>
              <a:t> </a:t>
            </a:r>
            <a:r>
              <a:rPr lang="es-HN" dirty="0" err="1"/>
              <a:t>to</a:t>
            </a:r>
            <a:r>
              <a:rPr lang="es-HN" dirty="0"/>
              <a:t> </a:t>
            </a:r>
            <a:r>
              <a:rPr lang="es-HN" dirty="0" err="1"/>
              <a:t>think</a:t>
            </a:r>
            <a:r>
              <a:rPr lang="es-HN" dirty="0"/>
              <a:t> of </a:t>
            </a:r>
            <a:r>
              <a:rPr lang="es-HN" dirty="0" err="1"/>
              <a:t>sedimentation</a:t>
            </a:r>
            <a:r>
              <a:rPr lang="es-HN" dirty="0"/>
              <a:t> as a simple </a:t>
            </a:r>
            <a:r>
              <a:rPr lang="es-HN" dirty="0" err="1"/>
              <a:t>process</a:t>
            </a:r>
            <a:r>
              <a:rPr lang="es-HN" dirty="0"/>
              <a:t>. </a:t>
            </a:r>
            <a:r>
              <a:rPr lang="es-HN" dirty="0" err="1"/>
              <a:t>It</a:t>
            </a:r>
            <a:r>
              <a:rPr lang="es-HN" dirty="0"/>
              <a:t> </a:t>
            </a:r>
            <a:r>
              <a:rPr lang="es-HN" dirty="0" err="1"/>
              <a:t>is</a:t>
            </a:r>
            <a:r>
              <a:rPr lang="es-HN" dirty="0"/>
              <a:t> </a:t>
            </a:r>
            <a:r>
              <a:rPr lang="es-HN" dirty="0" err="1"/>
              <a:t>actually</a:t>
            </a:r>
            <a:r>
              <a:rPr lang="es-HN" baseline="0" dirty="0"/>
              <a:t> a </a:t>
            </a:r>
            <a:r>
              <a:rPr lang="es-HN" baseline="0" dirty="0" err="1"/>
              <a:t>very</a:t>
            </a:r>
            <a:r>
              <a:rPr lang="es-HN" baseline="0" dirty="0"/>
              <a:t> </a:t>
            </a:r>
            <a:r>
              <a:rPr lang="es-HN" baseline="0" dirty="0" err="1"/>
              <a:t>complex</a:t>
            </a:r>
            <a:r>
              <a:rPr lang="es-HN" baseline="0" dirty="0"/>
              <a:t> </a:t>
            </a:r>
            <a:r>
              <a:rPr lang="es-HN" baseline="0" dirty="0" err="1"/>
              <a:t>process</a:t>
            </a:r>
            <a:r>
              <a:rPr lang="es-HN" baseline="0" dirty="0"/>
              <a:t> </a:t>
            </a:r>
            <a:r>
              <a:rPr lang="es-HN" baseline="0" dirty="0" err="1"/>
              <a:t>that</a:t>
            </a:r>
            <a:r>
              <a:rPr lang="es-HN" baseline="0" dirty="0"/>
              <a:t> has </a:t>
            </a:r>
            <a:r>
              <a:rPr lang="es-HN" baseline="0" dirty="0" err="1"/>
              <a:t>many</a:t>
            </a:r>
            <a:r>
              <a:rPr lang="es-HN" baseline="0" dirty="0"/>
              <a:t> </a:t>
            </a:r>
            <a:r>
              <a:rPr lang="es-HN" baseline="0" dirty="0" err="1"/>
              <a:t>failure</a:t>
            </a:r>
            <a:r>
              <a:rPr lang="es-HN" baseline="0" dirty="0"/>
              <a:t> </a:t>
            </a:r>
            <a:r>
              <a:rPr lang="es-HN" baseline="0" dirty="0" err="1"/>
              <a:t>modes</a:t>
            </a:r>
            <a:r>
              <a:rPr lang="es-HN" baseline="0" dirty="0"/>
              <a:t> and </a:t>
            </a:r>
            <a:r>
              <a:rPr lang="es-HN" baseline="0" dirty="0" err="1"/>
              <a:t>few</a:t>
            </a:r>
            <a:r>
              <a:rPr lang="es-HN" baseline="0" dirty="0"/>
              <a:t> </a:t>
            </a:r>
            <a:r>
              <a:rPr lang="es-HN" baseline="0" dirty="0" err="1"/>
              <a:t>examples</a:t>
            </a:r>
            <a:r>
              <a:rPr lang="es-HN" baseline="0" dirty="0"/>
              <a:t> of </a:t>
            </a:r>
            <a:r>
              <a:rPr lang="es-HN" baseline="0" dirty="0" err="1"/>
              <a:t>elegant</a:t>
            </a:r>
            <a:r>
              <a:rPr lang="es-HN" baseline="0" dirty="0"/>
              <a:t> </a:t>
            </a:r>
            <a:r>
              <a:rPr lang="es-HN" baseline="0" dirty="0" err="1"/>
              <a:t>designs</a:t>
            </a:r>
            <a:r>
              <a:rPr lang="es-HN" baseline="0" dirty="0"/>
              <a:t>.</a:t>
            </a:r>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63</a:t>
            </a:fld>
            <a:endParaRPr lang="en-US"/>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66</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adding this much </a:t>
            </a:r>
            <a:r>
              <a:rPr lang="en-US" dirty="0" err="1"/>
              <a:t>Gtheta</a:t>
            </a:r>
            <a:r>
              <a:rPr lang="en-US" dirty="0"/>
              <a:t> to the flocculator would not</a:t>
            </a:r>
            <a:r>
              <a:rPr lang="en-US" baseline="0" dirty="0"/>
              <a:t> have helped so much. So there is something else going on here.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Perhaps it is because it is at a much lower G and thus there is an opportunity for all flocs to grow again.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Tapered</a:t>
            </a:r>
            <a:r>
              <a:rPr lang="en-US" baseline="0" dirty="0"/>
              <a:t> flocculation?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high concentration of flocs provides many opportunities for clay particles to collide with big flocs. But are those collisions successful? Unknown.</a:t>
            </a:r>
            <a:endParaRPr lang="en-US" dirty="0"/>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extLst>
      <p:ext uri="{BB962C8B-B14F-4D97-AF65-F5344CB8AC3E}">
        <p14:creationId xmlns:p14="http://schemas.microsoft.com/office/powerpoint/2010/main" val="1810383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73</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influent concentration is 20</a:t>
            </a:r>
            <a:r>
              <a:rPr lang="en-US" baseline="0" dirty="0"/>
              <a:t> mg/L, and floc blanket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78</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79</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A166CA-669B-4BBF-9FED-22D88CB4D222}" type="slidenum">
              <a:rPr lang="en-US"/>
              <a:pPr/>
              <a:t>82</a:t>
            </a:fld>
            <a:endParaRPr lang="en-US"/>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p:txBody>
          <a:bodyPr/>
          <a:lstStyle/>
          <a:p>
            <a:r>
              <a:rPr lang="en-US" noProof="0" dirty="0"/>
              <a:t>The “don’t break the flocs” was considered the most important constraint prior to 2014. </a:t>
            </a:r>
            <a:r>
              <a:rPr lang="en-US" baseline="0" noProof="0" dirty="0"/>
              <a:t> The new constraint is flow distribution.</a:t>
            </a:r>
            <a:endParaRPr lang="en-US" noProof="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0" dirty="0"/>
              <a:t> will have the highest flow rate if inlet channel has a constant cross sectional area.</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83</a:t>
            </a:fld>
            <a:endParaRPr lang="en-US"/>
          </a:p>
        </p:txBody>
      </p:sp>
    </p:spTree>
    <p:extLst>
      <p:ext uri="{BB962C8B-B14F-4D97-AF65-F5344CB8AC3E}">
        <p14:creationId xmlns:p14="http://schemas.microsoft.com/office/powerpoint/2010/main" val="729347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cover this in manifold hydraulics if we have time. Which resistance is good</a:t>
            </a:r>
            <a:r>
              <a:rPr lang="en-US" baseline="0" dirty="0"/>
              <a:t> and improves flow distribution? Which resistance makes flow distribution poor?</a:t>
            </a:r>
          </a:p>
          <a:p>
            <a:r>
              <a:rPr lang="en-US" baseline="0" dirty="0"/>
              <a:t>Improve by increasing losses in diffusers and in orifices</a:t>
            </a:r>
          </a:p>
        </p:txBody>
      </p:sp>
      <p:sp>
        <p:nvSpPr>
          <p:cNvPr id="4" name="Slide Number Placeholder 3"/>
          <p:cNvSpPr>
            <a:spLocks noGrp="1"/>
          </p:cNvSpPr>
          <p:nvPr>
            <p:ph type="sldNum" sz="quarter" idx="10"/>
          </p:nvPr>
        </p:nvSpPr>
        <p:spPr/>
        <p:txBody>
          <a:bodyPr/>
          <a:lstStyle/>
          <a:p>
            <a:fld id="{4680736C-C557-4F27-A92F-FA435A243315}" type="slidenum">
              <a:rPr lang="en-US" smtClean="0"/>
              <a:pPr/>
              <a:t>85</a:t>
            </a:fld>
            <a:endParaRPr lang="en-US"/>
          </a:p>
        </p:txBody>
      </p:sp>
    </p:spTree>
    <p:extLst>
      <p:ext uri="{BB962C8B-B14F-4D97-AF65-F5344CB8AC3E}">
        <p14:creationId xmlns:p14="http://schemas.microsoft.com/office/powerpoint/2010/main" val="680727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86</a:t>
            </a:fld>
            <a:endParaRPr 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5</a:t>
            </a:fld>
            <a:endParaRPr lang="en-US"/>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88</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93</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95</a:t>
            </a:fld>
            <a:endParaRPr lang="en-US"/>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99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101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109</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a:t>
            </a:r>
            <a:r>
              <a:rPr lang="en-US" baseline="0"/>
              <a:t>two reasons)</a:t>
            </a:r>
          </a:p>
          <a:p>
            <a:endParaRPr lang="en-US" baseline="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111</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6</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112</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113</a:t>
            </a:fld>
            <a:endParaRPr lang="en-US"/>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115</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8</a:t>
            </a:fld>
            <a:endParaRPr lang="en-US"/>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9</a:t>
            </a:fld>
            <a:endParaRPr lang="en-US"/>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10</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8B9773DC-30E4-4D7B-BE39-DC7A60F52E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
        <p:nvSpPr>
          <p:cNvPr id="7" name="Action Button: Home 6">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88E6053-4874-4BBB-9D80-74C558C9E45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
        <p:nvSpPr>
          <p:cNvPr id="8" name="Action Button: Home 7">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
        <p:nvSpPr>
          <p:cNvPr id="10" name="Action Button: Home 9">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
        <p:nvSpPr>
          <p:cNvPr id="6" name="Action Button: Home 5">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18/2/2018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0532607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brentwoodprocess.com/tubesystems_main.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abebooks.com/servlet/SearchResults?an=Christopher+R.+Schulz,Daniel+A.+Okun&amp;cm_sp=det-_-bdp-_-author"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image" Target="../media/image266.jpeg"/><Relationship Id="rId1" Type="http://schemas.openxmlformats.org/officeDocument/2006/relationships/slideLayout" Target="../slideLayouts/slideLayout6.xml"/><Relationship Id="rId4" Type="http://schemas.openxmlformats.org/officeDocument/2006/relationships/image" Target="../media/image268.jpeg"/></Relationships>
</file>

<file path=ppt/slides/_rels/slide104.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image" Target="../media/image270.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image" Target="../media/image272.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274.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image" Target="../media/image275.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image" Target="../media/image277.jpe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https://www.youtube.com/watch?v=UNhygQov69Q" TargetMode="External"/><Relationship Id="rId5" Type="http://schemas.openxmlformats.org/officeDocument/2006/relationships/image" Target="../media/image281.png"/><Relationship Id="rId4" Type="http://schemas.openxmlformats.org/officeDocument/2006/relationships/image" Target="../media/image280.png"/></Relationships>
</file>

<file path=ppt/slides/_rels/slide112.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83.png"/><Relationship Id="rId7" Type="http://schemas.openxmlformats.org/officeDocument/2006/relationships/image" Target="../media/image286.w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slide" Target="slide35.xml"/><Relationship Id="rId4" Type="http://schemas.openxmlformats.org/officeDocument/2006/relationships/image" Target="../media/image284.png"/></Relationships>
</file>

<file path=ppt/slides/_rels/slide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8.xml"/><Relationship Id="rId18" Type="http://schemas.openxmlformats.org/officeDocument/2006/relationships/image" Target="../media/image11.emf"/><Relationship Id="rId3" Type="http://schemas.openxmlformats.org/officeDocument/2006/relationships/image" Target="../media/image2.png"/><Relationship Id="rId7" Type="http://schemas.openxmlformats.org/officeDocument/2006/relationships/slide" Target="slide3.xml"/><Relationship Id="rId12" Type="http://schemas.openxmlformats.org/officeDocument/2006/relationships/image" Target="../media/image8.png"/><Relationship Id="rId17" Type="http://schemas.openxmlformats.org/officeDocument/2006/relationships/slide" Target="slide71.xml"/><Relationship Id="rId2" Type="http://schemas.openxmlformats.org/officeDocument/2006/relationships/slide" Target="slide44.xml"/><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slide" Target="slide78.xml"/><Relationship Id="rId5" Type="http://schemas.openxmlformats.org/officeDocument/2006/relationships/slide" Target="slide63.xml"/><Relationship Id="rId15" Type="http://schemas.openxmlformats.org/officeDocument/2006/relationships/slide" Target="slide82.xml"/><Relationship Id="rId10" Type="http://schemas.openxmlformats.org/officeDocument/2006/relationships/image" Target="../media/image7.emf"/><Relationship Id="rId19" Type="http://schemas.openxmlformats.org/officeDocument/2006/relationships/slide" Target="slide35.xm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73.png"/><Relationship Id="rId3" Type="http://schemas.openxmlformats.org/officeDocument/2006/relationships/tags" Target="../tags/tag31.xml"/><Relationship Id="rId7" Type="http://schemas.openxmlformats.org/officeDocument/2006/relationships/slideLayout" Target="../slideLayouts/slideLayout6.xml"/><Relationship Id="rId12" Type="http://schemas.openxmlformats.org/officeDocument/2006/relationships/image" Target="../media/image72.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71.png"/><Relationship Id="rId5" Type="http://schemas.openxmlformats.org/officeDocument/2006/relationships/tags" Target="../tags/tag33.xml"/><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tags" Target="../tags/tag32.xml"/><Relationship Id="rId9" Type="http://schemas.openxmlformats.org/officeDocument/2006/relationships/image" Target="../media/image12.png"/><Relationship Id="rId1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hyperlink" Target="../Polls/Sed.pptx#-1,2,CaptureVelocityEquation" TargetMode="External"/><Relationship Id="rId18" Type="http://schemas.openxmlformats.org/officeDocument/2006/relationships/image" Target="../media/image74.png"/><Relationship Id="rId3" Type="http://schemas.openxmlformats.org/officeDocument/2006/relationships/tags" Target="../tags/tag37.xml"/><Relationship Id="rId21" Type="http://schemas.openxmlformats.org/officeDocument/2006/relationships/image" Target="../media/image83.png"/><Relationship Id="rId7" Type="http://schemas.openxmlformats.org/officeDocument/2006/relationships/tags" Target="../tags/tag41.xml"/><Relationship Id="rId12" Type="http://schemas.openxmlformats.org/officeDocument/2006/relationships/image" Target="../media/image77.wmf"/><Relationship Id="rId17" Type="http://schemas.openxmlformats.org/officeDocument/2006/relationships/image" Target="../media/image73.png"/><Relationship Id="rId2" Type="http://schemas.openxmlformats.org/officeDocument/2006/relationships/tags" Target="../tags/tag36.xml"/><Relationship Id="rId16" Type="http://schemas.openxmlformats.org/officeDocument/2006/relationships/image" Target="../media/image80.png"/><Relationship Id="rId20" Type="http://schemas.openxmlformats.org/officeDocument/2006/relationships/image" Target="../media/image82.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76.png"/><Relationship Id="rId5" Type="http://schemas.openxmlformats.org/officeDocument/2006/relationships/tags" Target="../tags/tag39.xml"/><Relationship Id="rId15" Type="http://schemas.openxmlformats.org/officeDocument/2006/relationships/image" Target="../media/image79.png"/><Relationship Id="rId10" Type="http://schemas.openxmlformats.org/officeDocument/2006/relationships/notesSlide" Target="../notesSlides/notesSlide14.xml"/><Relationship Id="rId19" Type="http://schemas.openxmlformats.org/officeDocument/2006/relationships/image" Target="../media/image81.png"/><Relationship Id="rId4" Type="http://schemas.openxmlformats.org/officeDocument/2006/relationships/tags" Target="../tags/tag38.xml"/><Relationship Id="rId9" Type="http://schemas.openxmlformats.org/officeDocument/2006/relationships/slideLayout" Target="../slideLayouts/slideLayout6.xml"/><Relationship Id="rId14" Type="http://schemas.openxmlformats.org/officeDocument/2006/relationships/image" Target="../media/image78.png"/><Relationship Id="rId22"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70.png"/><Relationship Id="rId17" Type="http://schemas.openxmlformats.org/officeDocument/2006/relationships/image" Target="../media/image89.png"/><Relationship Id="rId2" Type="http://schemas.openxmlformats.org/officeDocument/2006/relationships/tags" Target="../tags/tag44.xml"/><Relationship Id="rId16" Type="http://schemas.openxmlformats.org/officeDocument/2006/relationships/image" Target="../media/image88.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71.png"/><Relationship Id="rId5" Type="http://schemas.openxmlformats.org/officeDocument/2006/relationships/tags" Target="../tags/tag47.xml"/><Relationship Id="rId15" Type="http://schemas.openxmlformats.org/officeDocument/2006/relationships/image" Target="../media/image87.png"/><Relationship Id="rId10" Type="http://schemas.openxmlformats.org/officeDocument/2006/relationships/notesSlide" Target="../notesSlides/notesSlide15.xml"/><Relationship Id="rId4" Type="http://schemas.openxmlformats.org/officeDocument/2006/relationships/tags" Target="../tags/tag46.xml"/><Relationship Id="rId9" Type="http://schemas.openxmlformats.org/officeDocument/2006/relationships/slideLayout" Target="../slideLayouts/slideLayout6.xml"/><Relationship Id="rId14"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53.xml"/><Relationship Id="rId7" Type="http://schemas.openxmlformats.org/officeDocument/2006/relationships/image" Target="../media/image91.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6.xml"/><Relationship Id="rId11" Type="http://schemas.openxmlformats.org/officeDocument/2006/relationships/image" Target="../media/image95.png"/><Relationship Id="rId5" Type="http://schemas.openxmlformats.org/officeDocument/2006/relationships/tags" Target="../tags/tag55.xml"/><Relationship Id="rId10" Type="http://schemas.openxmlformats.org/officeDocument/2006/relationships/image" Target="../media/image94.png"/><Relationship Id="rId4" Type="http://schemas.openxmlformats.org/officeDocument/2006/relationships/tags" Target="../tags/tag54.xml"/><Relationship Id="rId9" Type="http://schemas.openxmlformats.org/officeDocument/2006/relationships/image" Target="../media/image93.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97.png"/><Relationship Id="rId3" Type="http://schemas.openxmlformats.org/officeDocument/2006/relationships/tags" Target="../tags/tag57.xml"/><Relationship Id="rId7" Type="http://schemas.openxmlformats.org/officeDocument/2006/relationships/slideLayout" Target="../slideLayouts/slideLayout2.xml"/><Relationship Id="rId12" Type="http://schemas.openxmlformats.org/officeDocument/2006/relationships/image" Target="../media/image70.png"/><Relationship Id="rId2" Type="http://schemas.openxmlformats.org/officeDocument/2006/relationships/tags" Target="../tags/tag56.xml"/><Relationship Id="rId1" Type="http://schemas.openxmlformats.org/officeDocument/2006/relationships/vmlDrawing" Target="../drawings/vmlDrawing3.vml"/><Relationship Id="rId6" Type="http://schemas.openxmlformats.org/officeDocument/2006/relationships/tags" Target="../tags/tag60.xml"/><Relationship Id="rId11" Type="http://schemas.openxmlformats.org/officeDocument/2006/relationships/image" Target="../media/image71.png"/><Relationship Id="rId5" Type="http://schemas.openxmlformats.org/officeDocument/2006/relationships/tags" Target="../tags/tag59.xml"/><Relationship Id="rId15" Type="http://schemas.openxmlformats.org/officeDocument/2006/relationships/image" Target="../media/image99.png"/><Relationship Id="rId10" Type="http://schemas.openxmlformats.org/officeDocument/2006/relationships/image" Target="../media/image96.emf"/><Relationship Id="rId4" Type="http://schemas.openxmlformats.org/officeDocument/2006/relationships/tags" Target="../tags/tag58.xml"/><Relationship Id="rId9" Type="http://schemas.openxmlformats.org/officeDocument/2006/relationships/oleObject" Target="../embeddings/oleObject4.bin"/><Relationship Id="rId1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63.xml"/><Relationship Id="rId7" Type="http://schemas.openxmlformats.org/officeDocument/2006/relationships/image" Target="../media/image100.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notesSlide" Target="../notesSlides/notesSlide17.xml"/><Relationship Id="rId5" Type="http://schemas.openxmlformats.org/officeDocument/2006/relationships/slideLayout" Target="../slideLayouts/slideLayout6.xml"/><Relationship Id="rId10" Type="http://schemas.openxmlformats.org/officeDocument/2006/relationships/image" Target="../media/image103.png"/><Relationship Id="rId4" Type="http://schemas.openxmlformats.org/officeDocument/2006/relationships/tags" Target="../tags/tag64.xml"/><Relationship Id="rId9"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tags" Target="../tags/tag68.xml"/><Relationship Id="rId16" Type="http://schemas.openxmlformats.org/officeDocument/2006/relationships/image" Target="../media/image109.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04.png"/><Relationship Id="rId5" Type="http://schemas.openxmlformats.org/officeDocument/2006/relationships/tags" Target="../tags/tag71.xml"/><Relationship Id="rId15" Type="http://schemas.openxmlformats.org/officeDocument/2006/relationships/image" Target="../media/image108.png"/><Relationship Id="rId10" Type="http://schemas.openxmlformats.org/officeDocument/2006/relationships/notesSlide" Target="../notesSlides/notesSlide19.xml"/><Relationship Id="rId4" Type="http://schemas.openxmlformats.org/officeDocument/2006/relationships/tags" Target="../tags/tag70.xml"/><Relationship Id="rId9" Type="http://schemas.openxmlformats.org/officeDocument/2006/relationships/slideLayout" Target="../slideLayouts/slideLayout6.xml"/><Relationship Id="rId14" Type="http://schemas.openxmlformats.org/officeDocument/2006/relationships/image" Target="../media/image107.png"/></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115.png"/><Relationship Id="rId3" Type="http://schemas.openxmlformats.org/officeDocument/2006/relationships/tags" Target="../tags/tag77.xml"/><Relationship Id="rId7" Type="http://schemas.openxmlformats.org/officeDocument/2006/relationships/hyperlink" Target="../Polls/Sed.pptx#-1,3,Plastic" TargetMode="External"/><Relationship Id="rId12" Type="http://schemas.openxmlformats.org/officeDocument/2006/relationships/image" Target="../media/image114.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2.xml"/><Relationship Id="rId11" Type="http://schemas.openxmlformats.org/officeDocument/2006/relationships/image" Target="../media/image113.png"/><Relationship Id="rId5" Type="http://schemas.openxmlformats.org/officeDocument/2006/relationships/tags" Target="../tags/tag79.xml"/><Relationship Id="rId10" Type="http://schemas.openxmlformats.org/officeDocument/2006/relationships/image" Target="../media/image112.png"/><Relationship Id="rId4" Type="http://schemas.openxmlformats.org/officeDocument/2006/relationships/tags" Target="../tags/tag78.xml"/><Relationship Id="rId9"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hyperlink" Target="../Polls/Sed.pptx#-1,4,RollupExpectations" TargetMode="Externa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81.xml"/><Relationship Id="rId7" Type="http://schemas.openxmlformats.org/officeDocument/2006/relationships/image" Target="../media/image117.wmf"/><Relationship Id="rId2" Type="http://schemas.openxmlformats.org/officeDocument/2006/relationships/tags" Target="../tags/tag80.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120.png"/><Relationship Id="rId5" Type="http://schemas.openxmlformats.org/officeDocument/2006/relationships/slideLayout" Target="../slideLayouts/slideLayout2.xml"/><Relationship Id="rId10" Type="http://schemas.openxmlformats.org/officeDocument/2006/relationships/image" Target="../media/image119.png"/><Relationship Id="rId4" Type="http://schemas.openxmlformats.org/officeDocument/2006/relationships/tags" Target="../tags/tag82.xml"/><Relationship Id="rId9" Type="http://schemas.openxmlformats.org/officeDocument/2006/relationships/image" Target="../media/image118.png"/></Relationships>
</file>

<file path=ppt/slides/_rels/slide46.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123.png"/><Relationship Id="rId18" Type="http://schemas.openxmlformats.org/officeDocument/2006/relationships/image" Target="../media/image128.png"/><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tags" Target="../tags/tag84.xml"/><Relationship Id="rId16" Type="http://schemas.openxmlformats.org/officeDocument/2006/relationships/image" Target="../media/image126.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21.png"/><Relationship Id="rId5" Type="http://schemas.openxmlformats.org/officeDocument/2006/relationships/tags" Target="../tags/tag87.xml"/><Relationship Id="rId15" Type="http://schemas.openxmlformats.org/officeDocument/2006/relationships/image" Target="../media/image125.png"/><Relationship Id="rId10" Type="http://schemas.openxmlformats.org/officeDocument/2006/relationships/notesSlide" Target="../notesSlides/notesSlide20.xml"/><Relationship Id="rId4" Type="http://schemas.openxmlformats.org/officeDocument/2006/relationships/tags" Target="../tags/tag86.xml"/><Relationship Id="rId9" Type="http://schemas.openxmlformats.org/officeDocument/2006/relationships/slideLayout" Target="../slideLayouts/slideLayout2.xml"/><Relationship Id="rId14" Type="http://schemas.openxmlformats.org/officeDocument/2006/relationships/image" Target="../media/image124.png"/></Relationships>
</file>

<file path=ppt/slides/_rels/slide47.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6.xml"/><Relationship Id="rId18" Type="http://schemas.openxmlformats.org/officeDocument/2006/relationships/image" Target="../media/image132.png"/><Relationship Id="rId26" Type="http://schemas.openxmlformats.org/officeDocument/2006/relationships/image" Target="../media/image139.png"/><Relationship Id="rId3" Type="http://schemas.openxmlformats.org/officeDocument/2006/relationships/tags" Target="../tags/tag93.xml"/><Relationship Id="rId21" Type="http://schemas.openxmlformats.org/officeDocument/2006/relationships/image" Target="../media/image135.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31.png"/><Relationship Id="rId25" Type="http://schemas.openxmlformats.org/officeDocument/2006/relationships/image" Target="../media/image138.png"/><Relationship Id="rId2" Type="http://schemas.openxmlformats.org/officeDocument/2006/relationships/tags" Target="../tags/tag92.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37.png"/><Relationship Id="rId5" Type="http://schemas.openxmlformats.org/officeDocument/2006/relationships/tags" Target="../tags/tag95.xml"/><Relationship Id="rId15" Type="http://schemas.openxmlformats.org/officeDocument/2006/relationships/image" Target="../media/image129.png"/><Relationship Id="rId23" Type="http://schemas.openxmlformats.org/officeDocument/2006/relationships/image" Target="../media/image125.png"/><Relationship Id="rId10" Type="http://schemas.openxmlformats.org/officeDocument/2006/relationships/tags" Target="../tags/tag100.xml"/><Relationship Id="rId19" Type="http://schemas.openxmlformats.org/officeDocument/2006/relationships/image" Target="../media/image133.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notesSlide" Target="../notesSlides/notesSlide21.xml"/><Relationship Id="rId22" Type="http://schemas.openxmlformats.org/officeDocument/2006/relationships/image" Target="../media/image136.png"/></Relationships>
</file>

<file path=ppt/slides/_rels/slide4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105.xml"/><Relationship Id="rId7" Type="http://schemas.openxmlformats.org/officeDocument/2006/relationships/notesSlide" Target="../notesSlides/notesSlide22.xml"/><Relationship Id="rId12" Type="http://schemas.openxmlformats.org/officeDocument/2006/relationships/image" Target="../media/image144.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2.xml"/><Relationship Id="rId11" Type="http://schemas.openxmlformats.org/officeDocument/2006/relationships/image" Target="../media/image143.png"/><Relationship Id="rId5" Type="http://schemas.openxmlformats.org/officeDocument/2006/relationships/tags" Target="../tags/tag107.xml"/><Relationship Id="rId10" Type="http://schemas.openxmlformats.org/officeDocument/2006/relationships/image" Target="../media/image142.png"/><Relationship Id="rId4" Type="http://schemas.openxmlformats.org/officeDocument/2006/relationships/tags" Target="../tags/tag106.xml"/><Relationship Id="rId9" Type="http://schemas.openxmlformats.org/officeDocument/2006/relationships/image" Target="../media/image141.png"/></Relationships>
</file>

<file path=ppt/slides/_rels/slide49.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tags" Target="../tags/tag110.xml"/><Relationship Id="rId7" Type="http://schemas.openxmlformats.org/officeDocument/2006/relationships/slideLayout" Target="../slideLayouts/slideLayout6.xml"/><Relationship Id="rId12" Type="http://schemas.openxmlformats.org/officeDocument/2006/relationships/image" Target="../media/image149.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48.png"/><Relationship Id="rId5" Type="http://schemas.openxmlformats.org/officeDocument/2006/relationships/tags" Target="../tags/tag112.xml"/><Relationship Id="rId10" Type="http://schemas.openxmlformats.org/officeDocument/2006/relationships/image" Target="../media/image147.png"/><Relationship Id="rId4" Type="http://schemas.openxmlformats.org/officeDocument/2006/relationships/tags" Target="../tags/tag111.xml"/><Relationship Id="rId9" Type="http://schemas.openxmlformats.org/officeDocument/2006/relationships/image" Target="../media/image146.png"/></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tags" Target="../tags/tag3.xml"/><Relationship Id="rId21" Type="http://schemas.openxmlformats.org/officeDocument/2006/relationships/image" Target="../media/image20.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ags" Target="../tags/tag2.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23.png"/><Relationship Id="rId5" Type="http://schemas.openxmlformats.org/officeDocument/2006/relationships/tags" Target="../tags/tag5.xml"/><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tags" Target="../tags/tag10.xml"/><Relationship Id="rId19" Type="http://schemas.openxmlformats.org/officeDocument/2006/relationships/image" Target="../media/image1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4.xml"/><Relationship Id="rId22" Type="http://schemas.openxmlformats.org/officeDocument/2006/relationships/image" Target="../media/image21.png"/></Relationships>
</file>

<file path=ppt/slides/_rels/slide50.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oleObject" Target="../embeddings/oleObject5.bin"/><Relationship Id="rId26" Type="http://schemas.openxmlformats.org/officeDocument/2006/relationships/image" Target="../media/image153.png"/><Relationship Id="rId3" Type="http://schemas.openxmlformats.org/officeDocument/2006/relationships/tags" Target="../tags/tag115.xml"/><Relationship Id="rId21" Type="http://schemas.openxmlformats.org/officeDocument/2006/relationships/image" Target="../media/image118.png"/><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notesSlide" Target="../notesSlides/notesSlide23.xml"/><Relationship Id="rId25" Type="http://schemas.openxmlformats.org/officeDocument/2006/relationships/image" Target="../media/image152.png"/><Relationship Id="rId2" Type="http://schemas.openxmlformats.org/officeDocument/2006/relationships/tags" Target="../tags/tag114.xml"/><Relationship Id="rId16" Type="http://schemas.openxmlformats.org/officeDocument/2006/relationships/slideLayout" Target="../slideLayouts/slideLayout6.xml"/><Relationship Id="rId20" Type="http://schemas.openxmlformats.org/officeDocument/2006/relationships/image" Target="../media/image116.png"/><Relationship Id="rId29" Type="http://schemas.openxmlformats.org/officeDocument/2006/relationships/image" Target="../media/image156.png"/><Relationship Id="rId1" Type="http://schemas.openxmlformats.org/officeDocument/2006/relationships/vmlDrawing" Target="../drawings/vmlDrawing5.v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151.png"/><Relationship Id="rId32" Type="http://schemas.openxmlformats.org/officeDocument/2006/relationships/image" Target="../media/image159.png"/><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image" Target="../media/image120.png"/><Relationship Id="rId28" Type="http://schemas.openxmlformats.org/officeDocument/2006/relationships/image" Target="../media/image155.png"/><Relationship Id="rId10" Type="http://schemas.openxmlformats.org/officeDocument/2006/relationships/tags" Target="../tags/tag122.xml"/><Relationship Id="rId19" Type="http://schemas.openxmlformats.org/officeDocument/2006/relationships/image" Target="../media/image117.wmf"/><Relationship Id="rId31" Type="http://schemas.openxmlformats.org/officeDocument/2006/relationships/image" Target="../media/image158.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image" Target="../media/image119.png"/><Relationship Id="rId27" Type="http://schemas.openxmlformats.org/officeDocument/2006/relationships/image" Target="../media/image154.png"/><Relationship Id="rId30" Type="http://schemas.openxmlformats.org/officeDocument/2006/relationships/image" Target="../media/image157.png"/></Relationships>
</file>

<file path=ppt/slides/_rels/slide51.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161.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60.png"/><Relationship Id="rId5" Type="http://schemas.openxmlformats.org/officeDocument/2006/relationships/image" Target="../media/image155.png"/><Relationship Id="rId4"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163.wmf"/><Relationship Id="rId13" Type="http://schemas.openxmlformats.org/officeDocument/2006/relationships/image" Target="../media/image161.png"/><Relationship Id="rId3" Type="http://schemas.openxmlformats.org/officeDocument/2006/relationships/slideLayout" Target="../slideLayouts/slideLayout6.xml"/><Relationship Id="rId7" Type="http://schemas.openxmlformats.org/officeDocument/2006/relationships/oleObject" Target="../embeddings/oleObject6.bin"/><Relationship Id="rId12" Type="http://schemas.openxmlformats.org/officeDocument/2006/relationships/image" Target="../media/image165.wmf"/><Relationship Id="rId2" Type="http://schemas.openxmlformats.org/officeDocument/2006/relationships/tags" Target="../tags/tag131.xml"/><Relationship Id="rId1" Type="http://schemas.openxmlformats.org/officeDocument/2006/relationships/vmlDrawing" Target="../drawings/vmlDrawing6.vml"/><Relationship Id="rId6" Type="http://schemas.openxmlformats.org/officeDocument/2006/relationships/image" Target="../media/image162.wmf"/><Relationship Id="rId11" Type="http://schemas.openxmlformats.org/officeDocument/2006/relationships/oleObject" Target="../embeddings/oleObject8.bin"/><Relationship Id="rId5" Type="http://schemas.openxmlformats.org/officeDocument/2006/relationships/oleObject" Target="file:///C:\Users\mw24\Google%20Drive\Mathcad%2015%20files\Floc%20Roll-up%20Calculation%20Worksheet.xmcd\Selection%2043%205083%20490%205400" TargetMode="External"/><Relationship Id="rId10" Type="http://schemas.openxmlformats.org/officeDocument/2006/relationships/image" Target="../media/image164.wmf"/><Relationship Id="rId4" Type="http://schemas.openxmlformats.org/officeDocument/2006/relationships/notesSlide" Target="../notesSlides/notesSlide24.xml"/><Relationship Id="rId9" Type="http://schemas.openxmlformats.org/officeDocument/2006/relationships/oleObject" Target="../embeddings/oleObject7.bin"/></Relationships>
</file>

<file path=ppt/slides/_rels/slide53.xml.rels><?xml version="1.0" encoding="UTF-8" standalone="yes"?>
<Relationships xmlns="http://schemas.openxmlformats.org/package/2006/relationships"><Relationship Id="rId3" Type="http://schemas.openxmlformats.org/officeDocument/2006/relationships/image" Target="../media/image1570.png"/><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32.xml"/><Relationship Id="rId6" Type="http://schemas.openxmlformats.org/officeDocument/2006/relationships/image" Target="../media/image158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confluence.cornell.edu/download/attachments/77267239/Floc+Roll-up.pdf?version=1&amp;modificationDate=1348753684000"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56.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image" Target="../media/image173.png"/><Relationship Id="rId18" Type="http://schemas.openxmlformats.org/officeDocument/2006/relationships/image" Target="../media/image177.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172.png"/><Relationship Id="rId17" Type="http://schemas.openxmlformats.org/officeDocument/2006/relationships/image" Target="../media/image176.png"/><Relationship Id="rId2" Type="http://schemas.openxmlformats.org/officeDocument/2006/relationships/tags" Target="../tags/tag134.xml"/><Relationship Id="rId16" Type="http://schemas.openxmlformats.org/officeDocument/2006/relationships/image" Target="../media/image83.pn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image" Target="../media/image171.png"/><Relationship Id="rId5" Type="http://schemas.openxmlformats.org/officeDocument/2006/relationships/tags" Target="../tags/tag137.xml"/><Relationship Id="rId15" Type="http://schemas.openxmlformats.org/officeDocument/2006/relationships/image" Target="../media/image175.png"/><Relationship Id="rId10" Type="http://schemas.openxmlformats.org/officeDocument/2006/relationships/notesSlide" Target="../notesSlides/notesSlide27.xml"/><Relationship Id="rId4" Type="http://schemas.openxmlformats.org/officeDocument/2006/relationships/tags" Target="../tags/tag136.xml"/><Relationship Id="rId9" Type="http://schemas.openxmlformats.org/officeDocument/2006/relationships/slideLayout" Target="../slideLayouts/slideLayout6.xml"/><Relationship Id="rId14" Type="http://schemas.openxmlformats.org/officeDocument/2006/relationships/image" Target="../media/image174.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slideLayout" Target="../slideLayouts/slideLayout6.xml"/><Relationship Id="rId7" Type="http://schemas.openxmlformats.org/officeDocument/2006/relationships/image" Target="../media/image178.wmf"/><Relationship Id="rId2" Type="http://schemas.openxmlformats.org/officeDocument/2006/relationships/tags" Target="../tags/tag141.xml"/><Relationship Id="rId1" Type="http://schemas.openxmlformats.org/officeDocument/2006/relationships/vmlDrawing" Target="../drawings/vmlDrawing7.vml"/><Relationship Id="rId6" Type="http://schemas.openxmlformats.org/officeDocument/2006/relationships/oleObject" Target="file:///C:\Documents%20and%20Settings\mw24\My%20Documents\Mathcad\Plate%20Settler%20Head%20Loss.xmcd\Selection%20403%20443%20798%20800" TargetMode="External"/><Relationship Id="rId5" Type="http://schemas.openxmlformats.org/officeDocument/2006/relationships/image" Target="../media/image180.emf"/><Relationship Id="rId10" Type="http://schemas.openxmlformats.org/officeDocument/2006/relationships/image" Target="../media/image181.png"/><Relationship Id="rId4" Type="http://schemas.openxmlformats.org/officeDocument/2006/relationships/notesSlide" Target="../notesSlides/notesSlide28.xml"/><Relationship Id="rId9" Type="http://schemas.openxmlformats.org/officeDocument/2006/relationships/image" Target="../media/image179.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9.png"/><Relationship Id="rId3" Type="http://schemas.openxmlformats.org/officeDocument/2006/relationships/tags" Target="../tags/tag14.xml"/><Relationship Id="rId7" Type="http://schemas.openxmlformats.org/officeDocument/2006/relationships/notesSlide" Target="../notesSlides/notesSlide5.xml"/><Relationship Id="rId12" Type="http://schemas.openxmlformats.org/officeDocument/2006/relationships/image" Target="../media/image28.png"/><Relationship Id="rId2" Type="http://schemas.openxmlformats.org/officeDocument/2006/relationships/tags" Target="../tags/tag13.xml"/><Relationship Id="rId1" Type="http://schemas.openxmlformats.org/officeDocument/2006/relationships/vmlDrawing" Target="../drawings/vmlDrawing1.vml"/><Relationship Id="rId6" Type="http://schemas.openxmlformats.org/officeDocument/2006/relationships/slideLayout" Target="../slideLayouts/slideLayout6.xml"/><Relationship Id="rId11" Type="http://schemas.openxmlformats.org/officeDocument/2006/relationships/image" Target="../media/image22.png"/><Relationship Id="rId5" Type="http://schemas.openxmlformats.org/officeDocument/2006/relationships/tags" Target="../tags/tag16.xml"/><Relationship Id="rId10" Type="http://schemas.openxmlformats.org/officeDocument/2006/relationships/image" Target="../media/image27.png"/><Relationship Id="rId4" Type="http://schemas.openxmlformats.org/officeDocument/2006/relationships/tags" Target="../tags/tag15.xml"/><Relationship Id="rId9" Type="http://schemas.openxmlformats.org/officeDocument/2006/relationships/image" Target="../media/image26.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87.png"/><Relationship Id="rId5" Type="http://schemas.openxmlformats.org/officeDocument/2006/relationships/hyperlink" Target="https://www.youtube.com/watch?v=vZ2f6mduEls" TargetMode="Externa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9.png"/><Relationship Id="rId4" Type="http://schemas.openxmlformats.org/officeDocument/2006/relationships/notesSlide" Target="../notesSlides/notesSlide31.xml"/></Relationships>
</file>

<file path=ppt/slides/_rels/slide67.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tags" Target="../tags/tag144.xml"/><Relationship Id="rId7" Type="http://schemas.openxmlformats.org/officeDocument/2006/relationships/slideLayout" Target="../slideLayouts/slideLayout6.xml"/><Relationship Id="rId12" Type="http://schemas.openxmlformats.org/officeDocument/2006/relationships/image" Target="../media/image194.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193.png"/><Relationship Id="rId5" Type="http://schemas.openxmlformats.org/officeDocument/2006/relationships/tags" Target="../tags/tag146.xml"/><Relationship Id="rId10" Type="http://schemas.openxmlformats.org/officeDocument/2006/relationships/image" Target="../media/image192.png"/><Relationship Id="rId4" Type="http://schemas.openxmlformats.org/officeDocument/2006/relationships/tags" Target="../tags/tag145.xml"/><Relationship Id="rId9" Type="http://schemas.openxmlformats.org/officeDocument/2006/relationships/image" Target="../media/image191.png"/></Relationships>
</file>

<file path=ppt/slides/_rels/slide68.xml.rels><?xml version="1.0" encoding="UTF-8" standalone="yes"?>
<Relationships xmlns="http://schemas.openxmlformats.org/package/2006/relationships"><Relationship Id="rId8" Type="http://schemas.openxmlformats.org/officeDocument/2006/relationships/tags" Target="../tags/tag155.xml"/><Relationship Id="rId18" Type="http://schemas.openxmlformats.org/officeDocument/2006/relationships/image" Target="../media/image196.png"/><Relationship Id="rId26" Type="http://schemas.openxmlformats.org/officeDocument/2006/relationships/image" Target="../media/image203.png"/><Relationship Id="rId3" Type="http://schemas.openxmlformats.org/officeDocument/2006/relationships/tags" Target="../tags/tag150.xml"/><Relationship Id="rId21" Type="http://schemas.openxmlformats.org/officeDocument/2006/relationships/image" Target="../media/image198.png"/><Relationship Id="rId7" Type="http://schemas.openxmlformats.org/officeDocument/2006/relationships/tags" Target="../tags/tag154.xml"/><Relationship Id="rId12" Type="http://schemas.openxmlformats.org/officeDocument/2006/relationships/slideLayout" Target="../slideLayouts/slideLayout6.xml"/><Relationship Id="rId17" Type="http://schemas.openxmlformats.org/officeDocument/2006/relationships/image" Target="../media/image2020.png"/><Relationship Id="rId25" Type="http://schemas.openxmlformats.org/officeDocument/2006/relationships/image" Target="../media/image202.png"/><Relationship Id="rId2" Type="http://schemas.openxmlformats.org/officeDocument/2006/relationships/tags" Target="../tags/tag149.xml"/><Relationship Id="rId20" Type="http://schemas.openxmlformats.org/officeDocument/2006/relationships/image" Target="../media/image197.png"/><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24" Type="http://schemas.openxmlformats.org/officeDocument/2006/relationships/image" Target="../media/image201.png"/><Relationship Id="rId5" Type="http://schemas.openxmlformats.org/officeDocument/2006/relationships/tags" Target="../tags/tag152.xml"/><Relationship Id="rId23" Type="http://schemas.openxmlformats.org/officeDocument/2006/relationships/image" Target="../media/image200.png"/><Relationship Id="rId28" Type="http://schemas.openxmlformats.org/officeDocument/2006/relationships/image" Target="../media/image205.png"/><Relationship Id="rId10" Type="http://schemas.openxmlformats.org/officeDocument/2006/relationships/tags" Target="../tags/tag157.xml"/><Relationship Id="rId19" Type="http://schemas.openxmlformats.org/officeDocument/2006/relationships/image" Target="../media/image194.png"/><Relationship Id="rId4" Type="http://schemas.openxmlformats.org/officeDocument/2006/relationships/tags" Target="../tags/tag151.xml"/><Relationship Id="rId9" Type="http://schemas.openxmlformats.org/officeDocument/2006/relationships/tags" Target="../tags/tag156.xml"/><Relationship Id="rId22" Type="http://schemas.openxmlformats.org/officeDocument/2006/relationships/image" Target="../media/image199.png"/><Relationship Id="rId27" Type="http://schemas.openxmlformats.org/officeDocument/2006/relationships/image" Target="../media/image204.png"/></Relationships>
</file>

<file path=ppt/slides/_rels/slide69.x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slideLayout" Target="../slideLayouts/slideLayout6.xml"/><Relationship Id="rId7" Type="http://schemas.openxmlformats.org/officeDocument/2006/relationships/oleObject" Target="file:///C:\Users\mw24\Google%20Drive\Mathcad%2015%20files\Floc%20blanket%20G.xmcd\Selection%20435%20427%20731%20648" TargetMode="External"/><Relationship Id="rId2" Type="http://schemas.openxmlformats.org/officeDocument/2006/relationships/tags" Target="../tags/tag159.xml"/><Relationship Id="rId1" Type="http://schemas.openxmlformats.org/officeDocument/2006/relationships/vmlDrawing" Target="../drawings/vmlDrawing8.vml"/><Relationship Id="rId6" Type="http://schemas.openxmlformats.org/officeDocument/2006/relationships/image" Target="../media/image206.wmf"/><Relationship Id="rId11" Type="http://schemas.openxmlformats.org/officeDocument/2006/relationships/image" Target="../media/image202.png"/><Relationship Id="rId5" Type="http://schemas.openxmlformats.org/officeDocument/2006/relationships/oleObject" Target="file:///C:\Users\mw24\Google%20Drive\Mathcad%2015%20files\Floc%20blanket%20G.xmcd\Selection%2019%20419%20297%20640" TargetMode="External"/><Relationship Id="rId10" Type="http://schemas.openxmlformats.org/officeDocument/2006/relationships/image" Target="../media/image208.wmf"/><Relationship Id="rId4" Type="http://schemas.openxmlformats.org/officeDocument/2006/relationships/notesSlide" Target="../notesSlides/notesSlide32.xml"/><Relationship Id="rId9"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6.xml"/><Relationship Id="rId7" Type="http://schemas.openxmlformats.org/officeDocument/2006/relationships/image" Target="../media/image3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1.wmf"/><Relationship Id="rId5" Type="http://schemas.openxmlformats.org/officeDocument/2006/relationships/image" Target="../media/image30.emf"/><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9.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71.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211.png"/><Relationship Id="rId1" Type="http://schemas.openxmlformats.org/officeDocument/2006/relationships/slideLayout" Target="../slideLayouts/slideLayout6.xml"/><Relationship Id="rId6" Type="http://schemas.openxmlformats.org/officeDocument/2006/relationships/image" Target="../media/image213.png"/><Relationship Id="rId5" Type="http://schemas.openxmlformats.org/officeDocument/2006/relationships/hyperlink" Target="http://youtu.be/bQgMdkO0qUA" TargetMode="External"/><Relationship Id="rId10" Type="http://schemas.openxmlformats.org/officeDocument/2006/relationships/image" Target="../media/image78.png"/><Relationship Id="rId4" Type="http://schemas.openxmlformats.org/officeDocument/2006/relationships/image" Target="../media/image212.png"/><Relationship Id="rId9" Type="http://schemas.openxmlformats.org/officeDocument/2006/relationships/hyperlink" Target="../Polls/Sed.pptx#-1,6,BestJet"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6.png"/><Relationship Id="rId4" Type="http://schemas.openxmlformats.org/officeDocument/2006/relationships/notesSlide" Target="../notesSlides/notesSlide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8.jpeg"/><Relationship Id="rId7" Type="http://schemas.openxmlformats.org/officeDocument/2006/relationships/image" Target="../media/image30.png"/><Relationship Id="rId2" Type="http://schemas.openxmlformats.org/officeDocument/2006/relationships/image" Target="../media/image217.jpeg"/><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2090.png"/><Relationship Id="rId4" Type="http://schemas.openxmlformats.org/officeDocument/2006/relationships/image" Target="../media/image20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21.png"/><Relationship Id="rId5" Type="http://schemas.openxmlformats.org/officeDocument/2006/relationships/image" Target="../media/image220.jpeg"/><Relationship Id="rId4" Type="http://schemas.openxmlformats.org/officeDocument/2006/relationships/notesSlide" Target="../notesSlides/notesSlide35.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36.png"/><Relationship Id="rId3" Type="http://schemas.openxmlformats.org/officeDocument/2006/relationships/tags" Target="../tags/tag20.xml"/><Relationship Id="rId7" Type="http://schemas.openxmlformats.org/officeDocument/2006/relationships/slideLayout" Target="../slideLayouts/slideLayout2.xml"/><Relationship Id="rId12" Type="http://schemas.openxmlformats.org/officeDocument/2006/relationships/image" Target="../media/image35.emf"/><Relationship Id="rId17" Type="http://schemas.openxmlformats.org/officeDocument/2006/relationships/image" Target="../media/image40.png"/><Relationship Id="rId2" Type="http://schemas.openxmlformats.org/officeDocument/2006/relationships/tags" Target="../tags/tag19.xml"/><Relationship Id="rId16" Type="http://schemas.openxmlformats.org/officeDocument/2006/relationships/image" Target="../media/image39.png"/><Relationship Id="rId1" Type="http://schemas.openxmlformats.org/officeDocument/2006/relationships/vmlDrawing" Target="../drawings/vmlDrawing2.vml"/><Relationship Id="rId6" Type="http://schemas.openxmlformats.org/officeDocument/2006/relationships/tags" Target="../tags/tag23.xml"/><Relationship Id="rId11" Type="http://schemas.openxmlformats.org/officeDocument/2006/relationships/oleObject" Target="../embeddings/oleObject3.bin"/><Relationship Id="rId5" Type="http://schemas.openxmlformats.org/officeDocument/2006/relationships/tags" Target="../tags/tag22.xml"/><Relationship Id="rId15" Type="http://schemas.openxmlformats.org/officeDocument/2006/relationships/image" Target="../media/image38.png"/><Relationship Id="rId10" Type="http://schemas.openxmlformats.org/officeDocument/2006/relationships/image" Target="../media/image34.emf"/><Relationship Id="rId4" Type="http://schemas.openxmlformats.org/officeDocument/2006/relationships/tags" Target="../tags/tag21.xml"/><Relationship Id="rId9" Type="http://schemas.openxmlformats.org/officeDocument/2006/relationships/oleObject" Target="../embeddings/oleObject2.bin"/><Relationship Id="rId14" Type="http://schemas.openxmlformats.org/officeDocument/2006/relationships/image" Target="../media/image37.png"/></Relationships>
</file>

<file path=ppt/slides/_rels/slide80.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slide" Target="slide71.xml"/><Relationship Id="rId4" Type="http://schemas.openxmlformats.org/officeDocument/2006/relationships/image" Target="../media/image224.png"/></Relationships>
</file>

<file path=ppt/slides/_rels/slide83.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232.jpeg"/><Relationship Id="rId3" Type="http://schemas.openxmlformats.org/officeDocument/2006/relationships/image" Target="../media/image228.png"/><Relationship Id="rId7" Type="http://schemas.openxmlformats.org/officeDocument/2006/relationships/image" Target="../media/image231.jpe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30.jpeg"/><Relationship Id="rId5" Type="http://schemas.openxmlformats.org/officeDocument/2006/relationships/image" Target="../media/image229.pn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87.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234.png"/><Relationship Id="rId3" Type="http://schemas.openxmlformats.org/officeDocument/2006/relationships/tags" Target="../tags/tag162.xml"/><Relationship Id="rId34" Type="http://schemas.openxmlformats.org/officeDocument/2006/relationships/image" Target="../media/image241.png"/><Relationship Id="rId7" Type="http://schemas.openxmlformats.org/officeDocument/2006/relationships/tags" Target="../tags/tag166.xml"/><Relationship Id="rId12" Type="http://schemas.openxmlformats.org/officeDocument/2006/relationships/notesSlide" Target="../notesSlides/notesSlide40.xml"/><Relationship Id="rId33" Type="http://schemas.openxmlformats.org/officeDocument/2006/relationships/image" Target="../media/image240.png"/><Relationship Id="rId2" Type="http://schemas.openxmlformats.org/officeDocument/2006/relationships/tags" Target="../tags/tag161.xml"/><Relationship Id="rId20" Type="http://schemas.openxmlformats.org/officeDocument/2006/relationships/image" Target="../media/image2170.png"/><Relationship Id="rId29" Type="http://schemas.openxmlformats.org/officeDocument/2006/relationships/image" Target="../media/image236.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slideLayout" Target="../slideLayouts/slideLayout6.xml"/><Relationship Id="rId32" Type="http://schemas.openxmlformats.org/officeDocument/2006/relationships/image" Target="../media/image239.png"/><Relationship Id="rId37" Type="http://schemas.openxmlformats.org/officeDocument/2006/relationships/image" Target="../media/image244.png"/><Relationship Id="rId5" Type="http://schemas.openxmlformats.org/officeDocument/2006/relationships/tags" Target="../tags/tag164.xml"/><Relationship Id="rId28" Type="http://schemas.openxmlformats.org/officeDocument/2006/relationships/image" Target="../media/image235.png"/><Relationship Id="rId36" Type="http://schemas.openxmlformats.org/officeDocument/2006/relationships/image" Target="../media/image243.png"/><Relationship Id="rId10" Type="http://schemas.openxmlformats.org/officeDocument/2006/relationships/tags" Target="../tags/tag169.xml"/><Relationship Id="rId19" Type="http://schemas.openxmlformats.org/officeDocument/2006/relationships/image" Target="../media/image2160.png"/><Relationship Id="rId31" Type="http://schemas.openxmlformats.org/officeDocument/2006/relationships/image" Target="../media/image238.png"/><Relationship Id="rId4" Type="http://schemas.openxmlformats.org/officeDocument/2006/relationships/tags" Target="../tags/tag163.xml"/><Relationship Id="rId9" Type="http://schemas.openxmlformats.org/officeDocument/2006/relationships/tags" Target="../tags/tag168.xml"/><Relationship Id="rId27" Type="http://schemas.openxmlformats.org/officeDocument/2006/relationships/image" Target="../media/image2180.png"/><Relationship Id="rId30" Type="http://schemas.openxmlformats.org/officeDocument/2006/relationships/image" Target="../media/image237.png"/><Relationship Id="rId35" Type="http://schemas.openxmlformats.org/officeDocument/2006/relationships/image" Target="../media/image242.png"/></Relationships>
</file>

<file path=ppt/slides/_rels/slide8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tags" Target="../tags/tag172.xml"/><Relationship Id="rId7" Type="http://schemas.openxmlformats.org/officeDocument/2006/relationships/image" Target="../media/image242.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41.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42.xml"/><Relationship Id="rId13" Type="http://schemas.openxmlformats.org/officeDocument/2006/relationships/image" Target="../media/image248.png"/><Relationship Id="rId3" Type="http://schemas.openxmlformats.org/officeDocument/2006/relationships/tags" Target="../tags/tag175.xml"/><Relationship Id="rId7" Type="http://schemas.openxmlformats.org/officeDocument/2006/relationships/slideLayout" Target="../slideLayouts/slideLayout6.xml"/><Relationship Id="rId12" Type="http://schemas.openxmlformats.org/officeDocument/2006/relationships/image" Target="../media/image247.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image" Target="../media/image246.png"/><Relationship Id="rId5" Type="http://schemas.openxmlformats.org/officeDocument/2006/relationships/tags" Target="../tags/tag177.xml"/><Relationship Id="rId10" Type="http://schemas.openxmlformats.org/officeDocument/2006/relationships/image" Target="../media/image245.png"/><Relationship Id="rId4" Type="http://schemas.openxmlformats.org/officeDocument/2006/relationships/tags" Target="../tags/tag176.xml"/><Relationship Id="rId9" Type="http://schemas.openxmlformats.org/officeDocument/2006/relationships/image" Target="../media/image239.png"/><Relationship Id="rId14" Type="http://schemas.openxmlformats.org/officeDocument/2006/relationships/image" Target="../media/image249.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6.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2.xml"/><Relationship Id="rId11" Type="http://schemas.openxmlformats.org/officeDocument/2006/relationships/image" Target="../media/image38.png"/><Relationship Id="rId5" Type="http://schemas.openxmlformats.org/officeDocument/2006/relationships/tags" Target="../tags/tag28.xml"/><Relationship Id="rId10" Type="http://schemas.openxmlformats.org/officeDocument/2006/relationships/image" Target="../media/image37.png"/><Relationship Id="rId4" Type="http://schemas.openxmlformats.org/officeDocument/2006/relationships/tags" Target="../tags/tag27.xml"/><Relationship Id="rId9" Type="http://schemas.openxmlformats.org/officeDocument/2006/relationships/image" Target="../media/image3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slideLayout" Target="../slideLayouts/slideLayout2.xml"/><Relationship Id="rId1" Type="http://schemas.openxmlformats.org/officeDocument/2006/relationships/video" Target="https://www.youtube.com/embed/aLaCuq9PK7s"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3.wmf"/></Relationships>
</file>

<file path=ppt/slides/_rels/slide94.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56.png"/></Relationships>
</file>

<file path=ppt/slides/_rels/slide96.xml.rels><?xml version="1.0" encoding="UTF-8" standalone="yes"?>
<Relationships xmlns="http://schemas.openxmlformats.org/package/2006/relationships"><Relationship Id="rId2" Type="http://schemas.openxmlformats.org/officeDocument/2006/relationships/image" Target="../media/image258.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60.jpeg"/></Relationships>
</file>

<file path=ppt/slides/_rels/slide98.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8094"/>
            <a:ext cx="9144000" cy="6459906"/>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title"/>
          </p:nvPr>
        </p:nvSpPr>
        <p:spPr>
          <a:xfrm rot="330401">
            <a:off x="2445003" y="494309"/>
            <a:ext cx="7772400" cy="1143000"/>
          </a:xfrm>
        </p:spPr>
        <p:txBody>
          <a:bodyPr/>
          <a:lstStyle/>
          <a:p>
            <a:r>
              <a:rPr lang="en-US" sz="6600" dirty="0"/>
              <a:t>Sedimentation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We’d like to know the performance curve. How does settled water turbidity change with the capture velocity? More research is needed!</a:t>
            </a:r>
          </a:p>
          <a:p>
            <a:r>
              <a:rPr lang="en-US" sz="2800" dirty="0"/>
              <a:t>Save plastic by increasing the capture velocity</a:t>
            </a:r>
          </a:p>
        </p:txBody>
      </p:sp>
      <p:sp>
        <p:nvSpPr>
          <p:cNvPr id="195589" name="Rectangle 5"/>
          <p:cNvSpPr>
            <a:spLocks noChangeArrowheads="1"/>
          </p:cNvSpPr>
          <p:nvPr/>
        </p:nvSpPr>
        <p:spPr bwMode="auto">
          <a:xfrm>
            <a:off x="3975423" y="2100111"/>
            <a:ext cx="5084763" cy="336550"/>
          </a:xfrm>
          <a:prstGeom prst="rect">
            <a:avLst/>
          </a:prstGeom>
          <a:noFill/>
          <a:ln w="12700">
            <a:noFill/>
            <a:miter lim="800000"/>
            <a:headEnd type="none" w="lg" len="med"/>
            <a:tailEnd type="none" w="lg" len="med"/>
          </a:ln>
          <a:effectLst/>
        </p:spPr>
        <p:txBody>
          <a:bodyPr wrap="none">
            <a:spAutoFit/>
          </a:bodyPr>
          <a:lstStyle/>
          <a:p>
            <a:r>
              <a:rPr lang="en-US" sz="1600" dirty="0">
                <a:hlinkClick r:id="rId3"/>
              </a:rPr>
              <a:t>http://www.brentwoodprocess.com/tubesystems_main.html</a:t>
            </a:r>
            <a:r>
              <a:rPr lang="en-US" sz="1600" dirty="0"/>
              <a:t> </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4" tooltip="Christopher R. Schulz,Daniel A. Okun"/>
              </a:rPr>
              <a:t>Christopher R. </a:t>
            </a:r>
            <a:r>
              <a:rPr lang="en-US" sz="1400" b="1" dirty="0" err="1">
                <a:hlinkClick r:id="rId4" tooltip="Christopher R. Schulz,Daniel A. Okun"/>
              </a:rPr>
              <a:t>Schulz,Daniel</a:t>
            </a:r>
            <a:r>
              <a:rPr lang="en-US" sz="1400" b="1" dirty="0">
                <a:hlinkClick r:id="rId4" tooltip="Christopher R. Schulz,Daniel A. Okun"/>
              </a:rPr>
              <a:t> A. </a:t>
            </a:r>
            <a:r>
              <a:rPr lang="en-US" sz="1400" b="1" dirty="0" err="1">
                <a:hlinkClick r:id="rId4" tooltip="Christopher R. Schulz,Daniel A. Okun"/>
              </a:rPr>
              <a:t>Okun</a:t>
            </a:r>
            <a:endParaRPr lang="en-US" sz="1400" b="1" dirty="0"/>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9184"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Flow Straightening Tubes to Eliminate Circulation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a:ln>
            <a:noFill/>
          </a:ln>
        </p:spPr>
      </p:pic>
      <p:grpSp>
        <p:nvGrpSpPr>
          <p:cNvPr id="3" name="Group 50"/>
          <p:cNvGrpSpPr/>
          <p:nvPr/>
        </p:nvGrpSpPr>
        <p:grpSpPr>
          <a:xfrm>
            <a:off x="1676400" y="5705272"/>
            <a:ext cx="76200" cy="304800"/>
            <a:chOff x="1676400" y="5715000"/>
            <a:chExt cx="76200" cy="304800"/>
          </a:xfrm>
        </p:grpSpPr>
        <p:cxnSp>
          <p:nvCxnSpPr>
            <p:cNvPr id="49" name="Straight Connector 4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0" name="Straight Connector 4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5" name="Group 51"/>
          <p:cNvGrpSpPr/>
          <p:nvPr/>
        </p:nvGrpSpPr>
        <p:grpSpPr>
          <a:xfrm>
            <a:off x="1910227" y="5705272"/>
            <a:ext cx="76200" cy="304800"/>
            <a:chOff x="1676400" y="5715000"/>
            <a:chExt cx="76200" cy="304800"/>
          </a:xfrm>
        </p:grpSpPr>
        <p:cxnSp>
          <p:nvCxnSpPr>
            <p:cNvPr id="53" name="Straight Connector 5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4" name="Straight Connector 5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6" name="Group 54"/>
          <p:cNvGrpSpPr/>
          <p:nvPr/>
        </p:nvGrpSpPr>
        <p:grpSpPr>
          <a:xfrm>
            <a:off x="2144054" y="5705272"/>
            <a:ext cx="76200" cy="304800"/>
            <a:chOff x="1676400" y="5715000"/>
            <a:chExt cx="76200" cy="304800"/>
          </a:xfrm>
        </p:grpSpPr>
        <p:cxnSp>
          <p:nvCxnSpPr>
            <p:cNvPr id="56" name="Straight Connector 5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7" name="Straight Connector 5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7" name="Group 57"/>
          <p:cNvGrpSpPr/>
          <p:nvPr/>
        </p:nvGrpSpPr>
        <p:grpSpPr>
          <a:xfrm>
            <a:off x="2377881" y="5705272"/>
            <a:ext cx="76200" cy="304800"/>
            <a:chOff x="1676400" y="5715000"/>
            <a:chExt cx="76200" cy="304800"/>
          </a:xfrm>
        </p:grpSpPr>
        <p:cxnSp>
          <p:nvCxnSpPr>
            <p:cNvPr id="59" name="Straight Connector 5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0" name="Straight Connector 5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8" name="Group 60"/>
          <p:cNvGrpSpPr/>
          <p:nvPr/>
        </p:nvGrpSpPr>
        <p:grpSpPr>
          <a:xfrm>
            <a:off x="2611708" y="5705272"/>
            <a:ext cx="76200" cy="304800"/>
            <a:chOff x="1676400" y="5715000"/>
            <a:chExt cx="76200" cy="304800"/>
          </a:xfrm>
        </p:grpSpPr>
        <p:cxnSp>
          <p:nvCxnSpPr>
            <p:cNvPr id="62" name="Straight Connector 6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3" name="Straight Connector 6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9" name="Group 63"/>
          <p:cNvGrpSpPr/>
          <p:nvPr/>
        </p:nvGrpSpPr>
        <p:grpSpPr>
          <a:xfrm>
            <a:off x="2845535" y="5705272"/>
            <a:ext cx="76200" cy="304800"/>
            <a:chOff x="1676400" y="5715000"/>
            <a:chExt cx="76200" cy="304800"/>
          </a:xfrm>
        </p:grpSpPr>
        <p:cxnSp>
          <p:nvCxnSpPr>
            <p:cNvPr id="65" name="Straight Connector 6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6" name="Straight Connector 6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0" name="Group 66"/>
          <p:cNvGrpSpPr/>
          <p:nvPr/>
        </p:nvGrpSpPr>
        <p:grpSpPr>
          <a:xfrm>
            <a:off x="3079362" y="5705272"/>
            <a:ext cx="76200" cy="304800"/>
            <a:chOff x="1676400" y="5715000"/>
            <a:chExt cx="76200" cy="304800"/>
          </a:xfrm>
        </p:grpSpPr>
        <p:cxnSp>
          <p:nvCxnSpPr>
            <p:cNvPr id="68" name="Straight Connector 6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9" name="Straight Connector 6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1" name="Group 69"/>
          <p:cNvGrpSpPr/>
          <p:nvPr/>
        </p:nvGrpSpPr>
        <p:grpSpPr>
          <a:xfrm>
            <a:off x="3313189" y="5705272"/>
            <a:ext cx="76200" cy="304800"/>
            <a:chOff x="1676400" y="5715000"/>
            <a:chExt cx="76200" cy="304800"/>
          </a:xfrm>
        </p:grpSpPr>
        <p:cxnSp>
          <p:nvCxnSpPr>
            <p:cNvPr id="71" name="Straight Connector 7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2" name="Straight Connector 7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2" name="Group 72"/>
          <p:cNvGrpSpPr/>
          <p:nvPr/>
        </p:nvGrpSpPr>
        <p:grpSpPr>
          <a:xfrm>
            <a:off x="3547016" y="5705272"/>
            <a:ext cx="76200" cy="304800"/>
            <a:chOff x="1676400" y="5715000"/>
            <a:chExt cx="76200" cy="304800"/>
          </a:xfrm>
        </p:grpSpPr>
        <p:cxnSp>
          <p:nvCxnSpPr>
            <p:cNvPr id="74" name="Straight Connector 7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5" name="Straight Connector 7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3" name="Group 75"/>
          <p:cNvGrpSpPr/>
          <p:nvPr/>
        </p:nvGrpSpPr>
        <p:grpSpPr>
          <a:xfrm>
            <a:off x="3780843" y="5705272"/>
            <a:ext cx="76200" cy="304800"/>
            <a:chOff x="1676400" y="5715000"/>
            <a:chExt cx="76200" cy="304800"/>
          </a:xfrm>
        </p:grpSpPr>
        <p:cxnSp>
          <p:nvCxnSpPr>
            <p:cNvPr id="77" name="Straight Connector 7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8" name="Straight Connector 7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4" name="Group 78"/>
          <p:cNvGrpSpPr/>
          <p:nvPr/>
        </p:nvGrpSpPr>
        <p:grpSpPr>
          <a:xfrm>
            <a:off x="4014670" y="5705272"/>
            <a:ext cx="76200" cy="304800"/>
            <a:chOff x="1676400" y="5715000"/>
            <a:chExt cx="76200" cy="304800"/>
          </a:xfrm>
        </p:grpSpPr>
        <p:cxnSp>
          <p:nvCxnSpPr>
            <p:cNvPr id="80" name="Straight Connector 7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1" name="Straight Connector 8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5" name="Group 81"/>
          <p:cNvGrpSpPr/>
          <p:nvPr/>
        </p:nvGrpSpPr>
        <p:grpSpPr>
          <a:xfrm>
            <a:off x="4248497" y="5705272"/>
            <a:ext cx="76200" cy="304800"/>
            <a:chOff x="1676400" y="5715000"/>
            <a:chExt cx="76200" cy="304800"/>
          </a:xfrm>
        </p:grpSpPr>
        <p:cxnSp>
          <p:nvCxnSpPr>
            <p:cNvPr id="83" name="Straight Connector 8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4" name="Straight Connector 8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6" name="Group 84"/>
          <p:cNvGrpSpPr/>
          <p:nvPr/>
        </p:nvGrpSpPr>
        <p:grpSpPr>
          <a:xfrm>
            <a:off x="4482324" y="5705272"/>
            <a:ext cx="76200" cy="304800"/>
            <a:chOff x="1676400" y="5715000"/>
            <a:chExt cx="76200" cy="304800"/>
          </a:xfrm>
        </p:grpSpPr>
        <p:cxnSp>
          <p:nvCxnSpPr>
            <p:cNvPr id="86" name="Straight Connector 8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7" name="Straight Connector 8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7" name="Group 87"/>
          <p:cNvGrpSpPr/>
          <p:nvPr/>
        </p:nvGrpSpPr>
        <p:grpSpPr>
          <a:xfrm>
            <a:off x="4716151" y="5705272"/>
            <a:ext cx="76200" cy="304800"/>
            <a:chOff x="1676400" y="5715000"/>
            <a:chExt cx="76200" cy="304800"/>
          </a:xfrm>
        </p:grpSpPr>
        <p:cxnSp>
          <p:nvCxnSpPr>
            <p:cNvPr id="89" name="Straight Connector 8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0" name="Straight Connector 8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8" name="Group 90"/>
          <p:cNvGrpSpPr/>
          <p:nvPr/>
        </p:nvGrpSpPr>
        <p:grpSpPr>
          <a:xfrm>
            <a:off x="4949978" y="5705272"/>
            <a:ext cx="76200" cy="304800"/>
            <a:chOff x="1676400" y="5715000"/>
            <a:chExt cx="76200" cy="304800"/>
          </a:xfrm>
        </p:grpSpPr>
        <p:cxnSp>
          <p:nvCxnSpPr>
            <p:cNvPr id="92" name="Straight Connector 9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3" name="Straight Connector 9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9" name="Group 93"/>
          <p:cNvGrpSpPr/>
          <p:nvPr/>
        </p:nvGrpSpPr>
        <p:grpSpPr>
          <a:xfrm>
            <a:off x="5183805" y="5705272"/>
            <a:ext cx="76200" cy="304800"/>
            <a:chOff x="1676400" y="5715000"/>
            <a:chExt cx="76200" cy="304800"/>
          </a:xfrm>
        </p:grpSpPr>
        <p:cxnSp>
          <p:nvCxnSpPr>
            <p:cNvPr id="95" name="Straight Connector 9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6" name="Straight Connector 9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0" name="Group 96"/>
          <p:cNvGrpSpPr/>
          <p:nvPr/>
        </p:nvGrpSpPr>
        <p:grpSpPr>
          <a:xfrm>
            <a:off x="5417632" y="5705272"/>
            <a:ext cx="76200" cy="304800"/>
            <a:chOff x="1676400" y="5715000"/>
            <a:chExt cx="76200" cy="304800"/>
          </a:xfrm>
        </p:grpSpPr>
        <p:cxnSp>
          <p:nvCxnSpPr>
            <p:cNvPr id="98" name="Straight Connector 9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9" name="Straight Connector 9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1" name="Group 99"/>
          <p:cNvGrpSpPr/>
          <p:nvPr/>
        </p:nvGrpSpPr>
        <p:grpSpPr>
          <a:xfrm>
            <a:off x="5651459" y="5705272"/>
            <a:ext cx="76200" cy="304800"/>
            <a:chOff x="1676400" y="5715000"/>
            <a:chExt cx="76200" cy="304800"/>
          </a:xfrm>
        </p:grpSpPr>
        <p:cxnSp>
          <p:nvCxnSpPr>
            <p:cNvPr id="101" name="Straight Connector 10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2" name="Straight Connector 10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2" name="Group 102"/>
          <p:cNvGrpSpPr/>
          <p:nvPr/>
        </p:nvGrpSpPr>
        <p:grpSpPr>
          <a:xfrm>
            <a:off x="5885286" y="5705272"/>
            <a:ext cx="76200" cy="304800"/>
            <a:chOff x="1676400" y="5715000"/>
            <a:chExt cx="76200" cy="304800"/>
          </a:xfrm>
        </p:grpSpPr>
        <p:cxnSp>
          <p:nvCxnSpPr>
            <p:cNvPr id="104" name="Straight Connector 10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5" name="Straight Connector 10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3" name="Group 105"/>
          <p:cNvGrpSpPr/>
          <p:nvPr/>
        </p:nvGrpSpPr>
        <p:grpSpPr>
          <a:xfrm>
            <a:off x="6119113" y="5705272"/>
            <a:ext cx="76200" cy="304800"/>
            <a:chOff x="1676400" y="5715000"/>
            <a:chExt cx="76200" cy="304800"/>
          </a:xfrm>
        </p:grpSpPr>
        <p:cxnSp>
          <p:nvCxnSpPr>
            <p:cNvPr id="107" name="Straight Connector 10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8" name="Straight Connector 10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4" name="Group 108"/>
          <p:cNvGrpSpPr/>
          <p:nvPr/>
        </p:nvGrpSpPr>
        <p:grpSpPr>
          <a:xfrm>
            <a:off x="6352940" y="5705272"/>
            <a:ext cx="76200" cy="304800"/>
            <a:chOff x="1676400" y="5715000"/>
            <a:chExt cx="76200" cy="304800"/>
          </a:xfrm>
        </p:grpSpPr>
        <p:cxnSp>
          <p:nvCxnSpPr>
            <p:cNvPr id="110" name="Straight Connector 10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1" name="Straight Connector 11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5" name="Group 111"/>
          <p:cNvGrpSpPr/>
          <p:nvPr/>
        </p:nvGrpSpPr>
        <p:grpSpPr>
          <a:xfrm>
            <a:off x="6586767" y="5705272"/>
            <a:ext cx="76200" cy="304800"/>
            <a:chOff x="1676400" y="5715000"/>
            <a:chExt cx="76200" cy="304800"/>
          </a:xfrm>
        </p:grpSpPr>
        <p:cxnSp>
          <p:nvCxnSpPr>
            <p:cNvPr id="113" name="Straight Connector 11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4" name="Straight Connector 11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6" name="Group 114"/>
          <p:cNvGrpSpPr/>
          <p:nvPr/>
        </p:nvGrpSpPr>
        <p:grpSpPr>
          <a:xfrm>
            <a:off x="6820594" y="5705272"/>
            <a:ext cx="76200" cy="304800"/>
            <a:chOff x="1676400" y="5715000"/>
            <a:chExt cx="76200" cy="304800"/>
          </a:xfrm>
        </p:grpSpPr>
        <p:cxnSp>
          <p:nvCxnSpPr>
            <p:cNvPr id="116" name="Straight Connector 11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7" name="Straight Connector 11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7" name="Group 117"/>
          <p:cNvGrpSpPr/>
          <p:nvPr/>
        </p:nvGrpSpPr>
        <p:grpSpPr>
          <a:xfrm>
            <a:off x="7054421" y="5705272"/>
            <a:ext cx="76200" cy="304800"/>
            <a:chOff x="1676400" y="5715000"/>
            <a:chExt cx="76200" cy="304800"/>
          </a:xfrm>
        </p:grpSpPr>
        <p:cxnSp>
          <p:nvCxnSpPr>
            <p:cNvPr id="119" name="Straight Connector 11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0" name="Straight Connector 11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8" name="Group 120"/>
          <p:cNvGrpSpPr/>
          <p:nvPr/>
        </p:nvGrpSpPr>
        <p:grpSpPr>
          <a:xfrm>
            <a:off x="7288248" y="5705272"/>
            <a:ext cx="76200" cy="304800"/>
            <a:chOff x="1676400" y="5715000"/>
            <a:chExt cx="76200" cy="304800"/>
          </a:xfrm>
        </p:grpSpPr>
        <p:cxnSp>
          <p:nvCxnSpPr>
            <p:cNvPr id="122" name="Straight Connector 12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3" name="Straight Connector 12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9" name="Group 123"/>
          <p:cNvGrpSpPr/>
          <p:nvPr/>
        </p:nvGrpSpPr>
        <p:grpSpPr>
          <a:xfrm>
            <a:off x="7522075" y="5705272"/>
            <a:ext cx="76200" cy="304800"/>
            <a:chOff x="1676400" y="5715000"/>
            <a:chExt cx="76200" cy="304800"/>
          </a:xfrm>
        </p:grpSpPr>
        <p:cxnSp>
          <p:nvCxnSpPr>
            <p:cNvPr id="125" name="Straight Connector 12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6" name="Straight Connector 12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0" name="Group 126"/>
          <p:cNvGrpSpPr/>
          <p:nvPr/>
        </p:nvGrpSpPr>
        <p:grpSpPr>
          <a:xfrm>
            <a:off x="7755902" y="5705272"/>
            <a:ext cx="76200" cy="304800"/>
            <a:chOff x="1676400" y="5715000"/>
            <a:chExt cx="76200" cy="304800"/>
          </a:xfrm>
        </p:grpSpPr>
        <p:cxnSp>
          <p:nvCxnSpPr>
            <p:cNvPr id="128" name="Straight Connector 12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9" name="Straight Connector 12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1" name="Group 129"/>
          <p:cNvGrpSpPr/>
          <p:nvPr/>
        </p:nvGrpSpPr>
        <p:grpSpPr>
          <a:xfrm>
            <a:off x="7989728" y="5705272"/>
            <a:ext cx="76200" cy="304800"/>
            <a:chOff x="1676400" y="5715000"/>
            <a:chExt cx="76200" cy="304800"/>
          </a:xfrm>
        </p:grpSpPr>
        <p:cxnSp>
          <p:nvCxnSpPr>
            <p:cNvPr id="131" name="Straight Connector 13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32" name="Straight Connector 13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blanket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00194" name="Picture 2" descr="https://lh5.googleusercontent.com/-lKicaD4wRYI/U_ev-61ItoI/AAAAAAAAv90/MhhwFV-tNyk/w1305-h929-no/IMG_6288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8593"/>
            <a:ext cx="9144000" cy="650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02742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801218" name="Picture 2" descr="https://lh6.googleusercontent.com/-Th3tQ_9CXU0/U_ewSoSrhCI/AAAAAAAAv-0/424Sc7MlCTc/w642-h929-no/IMG_631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73932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13048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Optimized Treatment? SUPERPULSATOR® Clarifier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15741"/>
            <a:ext cx="8229600" cy="422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574265"/>
            <a:ext cx="3362325" cy="28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1" y="1671636"/>
            <a:ext cx="9015413"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0774" y="6338663"/>
            <a:ext cx="3075126" cy="523220"/>
          </a:xfrm>
          <a:prstGeom prst="rect">
            <a:avLst/>
          </a:prstGeom>
          <a:noFill/>
        </p:spPr>
        <p:txBody>
          <a:bodyPr wrap="square" rtlCol="0">
            <a:spAutoFit/>
          </a:bodyPr>
          <a:lstStyle/>
          <a:p>
            <a:r>
              <a:rPr lang="en-US" dirty="0">
                <a:latin typeface="+mn-lt"/>
              </a:rPr>
              <a:t>Suez environment</a:t>
            </a:r>
          </a:p>
        </p:txBody>
      </p:sp>
      <p:sp>
        <p:nvSpPr>
          <p:cNvPr id="3" name="Rectangle 2">
            <a:hlinkClick r:id="rId6"/>
          </p:cNvPr>
          <p:cNvSpPr/>
          <p:nvPr/>
        </p:nvSpPr>
        <p:spPr>
          <a:xfrm>
            <a:off x="285751" y="6415607"/>
            <a:ext cx="5295899" cy="369332"/>
          </a:xfrm>
          <a:prstGeom prst="rect">
            <a:avLst/>
          </a:prstGeom>
        </p:spPr>
        <p:txBody>
          <a:bodyPr wrap="square">
            <a:spAutoFit/>
          </a:bodyPr>
          <a:lstStyle/>
          <a:p>
            <a:r>
              <a:rPr lang="en-US" sz="1800" dirty="0">
                <a:hlinkClick r:id="rId6"/>
              </a:rPr>
              <a:t>https://www.youtube.com/watch?v=UNhygQov69Q</a:t>
            </a:r>
            <a:endParaRPr lang="en-US" sz="1800" dirty="0"/>
          </a:p>
        </p:txBody>
      </p:sp>
    </p:spTree>
    <p:extLst>
      <p:ext uri="{BB962C8B-B14F-4D97-AF65-F5344CB8AC3E}">
        <p14:creationId xmlns:p14="http://schemas.microsoft.com/office/powerpoint/2010/main" val="147736455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 sedimentation tank?</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p:txBody>
          <a:bodyPr/>
          <a:lstStyle/>
          <a:p>
            <a:r>
              <a:rPr lang="en-US" dirty="0"/>
              <a:t>Why do horizontal flow sedimentation tanks perform much worse than theory predicts? (eliminate inlet manifold?)</a:t>
            </a:r>
          </a:p>
          <a:p>
            <a:r>
              <a:rPr lang="en-US" dirty="0"/>
              <a:t>Why do we use plate settlers?</a:t>
            </a:r>
          </a:p>
          <a:p>
            <a:r>
              <a:rPr lang="en-US" dirty="0"/>
              <a:t>What is the failure mechanism for plate settlers for small spacing?</a:t>
            </a:r>
          </a:p>
          <a:p>
            <a:r>
              <a:rPr lang="en-US" dirty="0"/>
              <a:t>What helps the flow divide evenly between the </a:t>
            </a:r>
            <a:r>
              <a:rPr lang="en-US" dirty="0" err="1"/>
              <a:t>sed</a:t>
            </a:r>
            <a:r>
              <a:rPr lang="en-US" dirty="0"/>
              <a:t> tanks? (hint… flow resistance)</a:t>
            </a:r>
          </a:p>
          <a:p>
            <a:endParaRPr lang="en-US" dirty="0"/>
          </a:p>
          <a:p>
            <a:endParaRPr lang="en-US" dirty="0"/>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149057"/>
            <a:ext cx="1169255" cy="710092"/>
          </a:xfrm>
          <a:prstGeom prst="rect">
            <a:avLst/>
          </a:prstGeom>
          <a:noFill/>
          <a:ln w="9525">
            <a:noFill/>
            <a:miter lim="800000"/>
            <a:headEnd/>
            <a:tailEnd/>
          </a:ln>
          <a:effectLst/>
        </p:spPr>
      </p:pic>
      <p:pic>
        <p:nvPicPr>
          <p:cNvPr id="935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0539" y="3947006"/>
            <a:ext cx="708636" cy="962399"/>
          </a:xfrm>
          <a:prstGeom prst="rect">
            <a:avLst/>
          </a:prstGeom>
          <a:noFill/>
          <a:ln w="9525">
            <a:noFill/>
            <a:miter lim="800000"/>
            <a:headEnd/>
            <a:tailEnd/>
          </a:ln>
          <a:effectLst/>
        </p:spPr>
      </p:pic>
      <p:pic>
        <p:nvPicPr>
          <p:cNvPr id="9" name="Picture 5" descr="cinco comunidades-Model">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l="16937" t="48833" r="12187" b="250"/>
          <a:stretch>
            <a:fillRect/>
          </a:stretch>
        </p:blipFill>
        <p:spPr bwMode="auto">
          <a:xfrm>
            <a:off x="9340878" y="3266199"/>
            <a:ext cx="960560" cy="517381"/>
          </a:xfrm>
          <a:prstGeom prst="rect">
            <a:avLst/>
          </a:prstGeom>
          <a:noFill/>
        </p:spPr>
      </p:pic>
      <p:grpSp>
        <p:nvGrpSpPr>
          <p:cNvPr id="26" name="Group 25"/>
          <p:cNvGrpSpPr/>
          <p:nvPr/>
        </p:nvGrpSpPr>
        <p:grpSpPr>
          <a:xfrm>
            <a:off x="9350189" y="2374334"/>
            <a:ext cx="733331" cy="207782"/>
            <a:chOff x="9861177" y="1630264"/>
            <a:chExt cx="733331" cy="207782"/>
          </a:xfrm>
        </p:grpSpPr>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259" y="1630264"/>
              <a:ext cx="276132" cy="207782"/>
            </a:xfrm>
            <a:prstGeom prst="rect">
              <a:avLst/>
            </a:prstGeom>
            <a:noFill/>
            <a:ln w="9525">
              <a:noFill/>
              <a:miter lim="800000"/>
              <a:headEnd/>
              <a:tailEnd/>
            </a:ln>
            <a:effec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1177" y="1630264"/>
              <a:ext cx="276132" cy="207782"/>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376" y="1630264"/>
              <a:ext cx="276132" cy="207782"/>
            </a:xfrm>
            <a:prstGeom prst="rect">
              <a:avLst/>
            </a:prstGeom>
            <a:noFill/>
            <a:ln w="9525">
              <a:noFill/>
              <a:miter lim="800000"/>
              <a:headEnd/>
              <a:tailEnd/>
            </a:ln>
            <a:effectLst/>
          </p:spPr>
        </p:pic>
      </p:grpSp>
      <p:pic>
        <p:nvPicPr>
          <p:cNvPr id="16" name="Picture 2" descr="http://designbeta.cee.cornell.edu/Designs/SedTank/6447/6Lps/SedTank_f.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3.7037E-7 L -0.14219 3.7037E-7 " pathEditMode="relative" rAng="0" ptsTypes="AA">
                                      <p:cBhvr>
                                        <p:cTn id="10" dur="500" fill="hold"/>
                                        <p:tgtEl>
                                          <p:spTgt spid="6"/>
                                        </p:tgtEl>
                                        <p:attrNameLst>
                                          <p:attrName>ppt_x</p:attrName>
                                          <p:attrName>ppt_y</p:attrName>
                                        </p:attrNameLst>
                                      </p:cBhvr>
                                      <p:rCtr x="-7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61111E-6 -2.59259E-6 L -0.14305 -2.59259E-6 " pathEditMode="relative" rAng="0" ptsTypes="AA">
                                      <p:cBhvr>
                                        <p:cTn id="14" dur="500" fill="hold"/>
                                        <p:tgtEl>
                                          <p:spTgt spid="26"/>
                                        </p:tgtEl>
                                        <p:attrNameLst>
                                          <p:attrName>ppt_x</p:attrName>
                                          <p:attrName>ppt_y</p:attrName>
                                        </p:attrNameLst>
                                      </p:cBhvr>
                                      <p:rCtr x="-7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25 0  E" pathEditMode="relative" ptsTypes="">
                                      <p:cBhvr>
                                        <p:cTn id="22" dur="5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6 -1.85185E-6 L -0.1441 -1.85185E-6 " pathEditMode="relative" rAng="0" ptsTypes="AA">
                                      <p:cBhvr>
                                        <p:cTn id="30" dur="500" fill="hold"/>
                                        <p:tgtEl>
                                          <p:spTgt spid="935938"/>
                                        </p:tgtEl>
                                        <p:attrNameLst>
                                          <p:attrName>ppt_x</p:attrName>
                                          <p:attrName>ppt_y</p:attrName>
                                        </p:attrNameLst>
                                      </p:cBhvr>
                                      <p:rCtr x="-7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48275" cy="1143000"/>
          </a:xfrm>
        </p:spPr>
        <p:txBody>
          <a:bodyPr/>
          <a:lstStyle/>
          <a:p>
            <a:r>
              <a:rPr lang="en-US" dirty="0"/>
              <a:t>Sedimentation Conclusions</a:t>
            </a:r>
          </a:p>
        </p:txBody>
      </p:sp>
      <p:sp>
        <p:nvSpPr>
          <p:cNvPr id="3" name="Content Placeholder 2"/>
          <p:cNvSpPr>
            <a:spLocks noGrp="1"/>
          </p:cNvSpPr>
          <p:nvPr>
            <p:ph idx="1"/>
          </p:nvPr>
        </p:nvSpPr>
        <p:spPr/>
        <p:txBody>
          <a:bodyPr/>
          <a:lstStyle/>
          <a:p>
            <a:r>
              <a:rPr lang="en-US" dirty="0"/>
              <a:t>3 processes in one tank: flocculation, sedimentation, consolidation</a:t>
            </a:r>
          </a:p>
          <a:p>
            <a:r>
              <a:rPr lang="en-US" dirty="0"/>
              <a:t>Eliminate the need for mechanized sludge removal by using hydraulic sludge removal</a:t>
            </a:r>
          </a:p>
          <a:p>
            <a:r>
              <a:rPr lang="en-US" dirty="0"/>
              <a:t>Provide the operator with options for dumping poorly treated water</a:t>
            </a:r>
          </a:p>
          <a:p>
            <a:r>
              <a:rPr lang="en-US" dirty="0"/>
              <a:t>Make the sedimentation tank easy to operate and maintain</a:t>
            </a:r>
          </a:p>
        </p:txBody>
      </p:sp>
      <p:pic>
        <p:nvPicPr>
          <p:cNvPr id="8" name="Picture 2" descr="http://designbeta.cee.cornell.edu/Designs/SedTank/6447/6Lps/SedTank_f.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28600"/>
            <a:ext cx="5210175" cy="1143000"/>
          </a:xfrm>
        </p:spPr>
        <p:txBody>
          <a:bodyPr/>
          <a:lstStyle/>
          <a:p>
            <a:r>
              <a:rPr lang="en-US" dirty="0"/>
              <a:t>Sedimentation Conclusions</a:t>
            </a:r>
          </a:p>
        </p:txBody>
      </p:sp>
      <p:sp>
        <p:nvSpPr>
          <p:cNvPr id="440323" name="Rectangle 3"/>
          <p:cNvSpPr>
            <a:spLocks noGrp="1" noChangeArrowheads="1"/>
          </p:cNvSpPr>
          <p:nvPr>
            <p:ph idx="1"/>
          </p:nvPr>
        </p:nvSpPr>
        <p:spPr/>
        <p:txBody>
          <a:bodyPr/>
          <a:lstStyle/>
          <a:p>
            <a:r>
              <a:rPr lang="en-US" dirty="0"/>
              <a:t>Plate settlers make it possible to significantly reduce sedimentation tank area</a:t>
            </a:r>
          </a:p>
          <a:p>
            <a:r>
              <a:rPr lang="en-US" dirty="0"/>
              <a:t>Reduced plate spacing for shallower tanks</a:t>
            </a:r>
          </a:p>
          <a:p>
            <a:r>
              <a:rPr lang="en-US" dirty="0"/>
              <a:t>Floc blankets improve performance and provide a method to remove sludge</a:t>
            </a:r>
          </a:p>
          <a:p>
            <a:r>
              <a:rPr lang="en-US" dirty="0"/>
              <a:t>Flow distribution is VERY important</a:t>
            </a:r>
          </a:p>
          <a:p>
            <a:r>
              <a:rPr lang="en-US" dirty="0"/>
              <a:t>Hydraulic residence time of 24 minutes is sufficient for efficient sedimentation </a:t>
            </a:r>
          </a:p>
          <a:p>
            <a:endParaRPr lang="en-US" dirty="0"/>
          </a:p>
        </p:txBody>
      </p: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blankets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No understanding of scaling effects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36622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7480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0914" name="Picture 2" descr="https://lh3.googleusercontent.com/48pzp8lr080l-FZwVuvW_liQI09DFnpGsaNDjd27u0R001F0Io6mug_9CchruftxTkhhS4-7ER6Pjd30Q86pZohweNMkdthS_llrnbB4TJMql9ClH85NGOS01zecCUN-GQgfO49713scR0UI-DuPJ_tY-sJ3lGjKztfmYLN6nYw_0wZ3iiYtyTiIRjJzRZk32YZF-PF9BGG9O-kCEHIQEzFxZr_877boTqG0Ou9G_PdjK1SvVrDjD1D5yhVKcQOhIN2JtcuVvoRorXGcDAl4Pd8FNvMxJI_6s0Z-n7RXh70BMjmBh3XUlkKgKUhB2zJygpzfeV7iTyE1muDouUFHcOTPAm0wRKa7sxnXCC98RPTILP9XWrmN9HWvaK_icGri673Xb32rMlodKH3g1FD2BQlADazwXYOCcHKK1EvtYFvvZSV0eLzyrJGEitkiX30c30ZAKNXS0w8P-PiqH3uPO8Q3gN0F7ScNw-8Yb1BtaZACVfmbbOCk4b_5B1f0gmhGwCb3nZOeQ47qJxidTjWgRGVknLyxLE_9fWn09uLc4be6-TNDZOe7717YmXmS2Jmj4MX2qI_QbNKnc61rLKRjKW4I_Z0fU_J8GW62riOzw11HcFj8PQwE3V8LwjuONBdb7hPPHzN5W61qGS9b3jtXfRQTwcSqsHfRot7z=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711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1938" name="Picture 2" descr="https://lh3.googleusercontent.com/L1qJdyHFKYUX4eIZfZT4DwzQ6otLNmz06gyrmHsisR8ZXDYiCoge5WoMnyrAg_Bx_rX-HWrE3FYJlSLG_-NGyf-BmCTKehPgjGYgyFvknuRHO-_UGVPR2rP2DwssVJrzKZgFjngfAe6An_5ZjKZj_UG1_IvzxajOYgDqhBcWlIA5cAce8qwRpNyCdzSZLqDbeIqsekMKnZAugihv-LFsteJLk7hOgwCN733fENQufcFUWscFPqLvPHxx7z3v4dcu1HlnQsRcQoYBtF8irqYlKC06vssmhFJoBtfZOX6xRx9kKlcPLla7edaBrTRMhfhRwKHQXLs_bjpAYJspUyXFxLMlpC77zNBQuMbIrCNlB2A44Sh32szOB2yBrqLrhrFOhyLpPdFdplq6UM6JqIUflA-TPahbAzeEDstr1hSXqxL-BuBeJduBdkpIPCy7IT3Bsk1vac_SfIxeJU54_oSzxxzPRGzcN0GgRc0IlAKui7-jHp-5h-eYT1Jysh46knKZ4dGSSdpPXlmf8vRjLXuxW_1hmWUkgMk_uQNO--5-pMA90RAob3LNvg_AffsBO3ntwaVxWNrz1lGWLZEAzuUWMdRf0pR74mXMVepQMUKduI1Ylf5BBSWQe29_1dM1tqkh5w5uBKil8F6ivr-7wKIoyQE3PtK3B3c8XeL-=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521" y="0"/>
            <a:ext cx="5143954" cy="685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09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2962" name="Picture 2" descr="https://lh3.googleusercontent.com/irHY41288DbhqtdqN5exF5VEJaVLdwisJwCgy8UHY7qNgPx3rrqq_jRmchUuyRM7bkcxgr9Ca2mFFmgvyXoDu9PnWaajDOoFF74Vv2HPC9dFHfO9uzGLPaCWYdREx_qHHEBo_cY8coXlSta0dtmq_2USUDYxzqjLDniLwtz-eh99NnkCrHbal5gsggrreK_2n-DgcF56dE2_0Yy_-Isj5hHqVu-s9C3jkXXQklvHEGqIDahiXqoyWYJS7b32xNCanySADHqNP_qD_gR4MUbX6ZPbPkvlW9uShWMQGV2_GjY2hVnQdyRiRJsTKKsu3hRqgFp6mhIOr4s-IAsDLq-1Pwlm3v85rXCHhaL5RENl25IXbg4IjDZ6x77KASiIcIwBtmu9zB1ztqw6GBhGzfWgpZYnAcMJfzmW5qTXC8M-APYzl_KoEi6driBWjR5kWImWWid2NY-Xt9LS3y5nfCvg_c-d37k3QqvZ1pM1wz-3xt5qDG0tESt3uwJVyvsfxFZpVrUz9bcBnEJzCUmIXLrp1qQUyvne-IxDfGXGJnAj20CBBJbRciklqfSdih-rMNMoJ3GDkn9Wh-hki8CynLnzt8r0OcFPSJ1gFSdaREsTX4x4M07gQu_fl3PsWHg-CWoamwjuLntecuQ1lWdCNolzaw3_bJVTtSuODrlV=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57" y="-1"/>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2964" name="Picture 4" descr="https://lh3.googleusercontent.com/tkZbFpef4jaD3cFgJbA3oi6zUn-Pgz48QlNM5UI72ACC23xmCkqjetnksruyVBdg446tjRdfpz4U-UQAcvCiwFy9Re7o2FFgDcF2yvmAe4LpkPF0u03dra7AZm4LC4whC3cx5ESqTpYcmOXiByxsV5TttQYyg_BUkyVUwARgFo9W68mX0WNX4qeTXc4RiG-l1licCgsSsULNMtSbtMBjQ1d22Bx5Zo6dADNqSR6pOet78MNvQXifnC633waT4zl5FkIbqWafqdvJef45P06limzIqvTcCqNNpyCF_u76dp6PuHpeDuGRSbnM5c3j9cjhXnCZLsE5fYHmPaDLmBKZWHyUkCt8GMiVcRzcQgBPJhurjVJc-TuyGd21AnyjAP8DyIPAWwiC-sUWcqrBBFbmgV97oBt4hE4-RbXQYlsOdG7MIRxUhu9VEujd0C9AxoOnnhY-ezfScWQj1cbI7NcxUsK1wq-WVSLfW_IPCcdun1MoWxQNCnlVlRbbNA_by2G7hdfVlvlcL_Dy18DVoMiiSp92RFnNQ9uCyVj-dgP35GhyKvlodkfpZ3s-rAo8Ao9RaK2gxJ544KLQzyd__uU9MY1uHt2a-m5hyvdd1qrgHPp8-ZL9JrBKIuaFTKQ6rRLJtcU5ZR1b8Qe0xKEeBwz55wVbM3i5InUEngqA=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876" y="-8313"/>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0310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7602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054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75438" y="1800435"/>
            <a:ext cx="3471529" cy="4929974"/>
          </a:xfrm>
        </p:spPr>
        <p:txBody>
          <a:bodyPr/>
          <a:lstStyle/>
          <a:p>
            <a:pPr>
              <a:lnSpc>
                <a:spcPct val="200000"/>
              </a:lnSpc>
            </a:pPr>
            <a:r>
              <a:rPr lang="en-US" sz="2400" dirty="0"/>
              <a:t>Introduction</a:t>
            </a:r>
          </a:p>
          <a:p>
            <a:pPr>
              <a:lnSpc>
                <a:spcPct val="200000"/>
              </a:lnSpc>
            </a:pPr>
            <a:r>
              <a:rPr lang="en-US" sz="2400" dirty="0"/>
              <a:t>Capture velocity</a:t>
            </a:r>
          </a:p>
          <a:p>
            <a:pPr>
              <a:lnSpc>
                <a:spcPct val="200000"/>
              </a:lnSpc>
            </a:pPr>
            <a:r>
              <a:rPr lang="en-US" sz="2400" dirty="0"/>
              <a:t>Plate settlers</a:t>
            </a:r>
          </a:p>
          <a:p>
            <a:pPr>
              <a:lnSpc>
                <a:spcPct val="200000"/>
              </a:lnSpc>
            </a:pPr>
            <a:r>
              <a:rPr lang="en-US" sz="2400" dirty="0"/>
              <a:t>Floc rollup</a:t>
            </a:r>
          </a:p>
          <a:p>
            <a:pPr>
              <a:lnSpc>
                <a:spcPct val="200000"/>
              </a:lnSpc>
            </a:pPr>
            <a:r>
              <a:rPr lang="en-US" sz="2400" dirty="0"/>
              <a:t>Entrance region</a:t>
            </a:r>
          </a:p>
          <a:p>
            <a:pPr>
              <a:lnSpc>
                <a:spcPct val="200000"/>
              </a:lnSpc>
            </a:pPr>
            <a:r>
              <a:rPr lang="en-US" sz="2400" dirty="0"/>
              <a:t>Floc blankets</a:t>
            </a:r>
          </a:p>
        </p:txBody>
      </p:sp>
      <p:sp>
        <p:nvSpPr>
          <p:cNvPr id="47" name="Content Placeholder 2"/>
          <p:cNvSpPr txBox="1">
            <a:spLocks/>
          </p:cNvSpPr>
          <p:nvPr/>
        </p:nvSpPr>
        <p:spPr bwMode="auto">
          <a:xfrm>
            <a:off x="4644643" y="1803980"/>
            <a:ext cx="388265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a:t>
            </a:r>
            <a:r>
              <a:rPr kumimoji="0" lang="en-US" sz="2400" b="0" i="0" u="none" strike="noStrike" kern="0" cap="none" spc="0" normalizeH="0" baseline="0" noProof="0" dirty="0" err="1">
                <a:ln>
                  <a:noFill/>
                </a:ln>
                <a:solidFill>
                  <a:schemeClr val="tx1"/>
                </a:solidFill>
                <a:effectLst/>
                <a:uLnTx/>
                <a:uFillTx/>
                <a:latin typeface="+mn-lt"/>
                <a:ea typeface="+mn-ea"/>
                <a:cs typeface="+mn-cs"/>
              </a:rPr>
              <a:t>resuspension</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Hoppers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Delivering flocs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Minimum channel width</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Scour velocity</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5" y="4331703"/>
            <a:ext cx="847854" cy="903821"/>
          </a:xfrm>
          <a:prstGeom prst="rect">
            <a:avLst/>
          </a:prstGeom>
          <a:noFill/>
          <a:ln w="9525">
            <a:noFill/>
            <a:miter lim="800000"/>
            <a:headEnd/>
            <a:tailEnd/>
          </a:ln>
          <a:effectLst/>
        </p:spPr>
      </p:pic>
      <p:pic>
        <p:nvPicPr>
          <p:cNvPr id="7" name="Picture 1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691" y="4854432"/>
            <a:ext cx="880662" cy="1192630"/>
          </a:xfrm>
          <a:prstGeom prst="rect">
            <a:avLst/>
          </a:prstGeom>
          <a:noFill/>
          <a:ln w="9525">
            <a:noFill/>
            <a:miter lim="800000"/>
            <a:headEnd/>
            <a:tailEnd/>
          </a:ln>
          <a:effectLst/>
        </p:spPr>
      </p:pic>
      <p:pic>
        <p:nvPicPr>
          <p:cNvPr id="9" name="Picture 3" descr="PSS floc blanket  very close up">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8531" y="5943110"/>
            <a:ext cx="457068" cy="691606"/>
          </a:xfrm>
          <a:prstGeom prst="rect">
            <a:avLst/>
          </a:prstGeom>
          <a:noFill/>
        </p:spPr>
      </p:pic>
      <p:pic>
        <p:nvPicPr>
          <p:cNvPr id="88576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8890" y="1720641"/>
            <a:ext cx="1794390" cy="946885"/>
          </a:xfrm>
          <a:prstGeom prst="rect">
            <a:avLst/>
          </a:prstGeom>
          <a:noFill/>
          <a:ln w="9525">
            <a:noFill/>
            <a:miter lim="800000"/>
            <a:headEnd/>
            <a:tailEnd/>
          </a:ln>
          <a:effectLst/>
        </p:spPr>
      </p:pic>
      <p:pic>
        <p:nvPicPr>
          <p:cNvPr id="13" name="Picture 1" descr="C:\Documents and Settings\mw24\Desktop\Inlet Channel.png">
            <a:hlinkClick r:id="" action="ppaction://noaction"/>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885757" y="5225071"/>
            <a:ext cx="1272210" cy="636105"/>
          </a:xfrm>
          <a:prstGeom prst="rect">
            <a:avLst/>
          </a:prstGeom>
          <a:noFill/>
        </p:spPr>
      </p:pic>
      <p:pic>
        <p:nvPicPr>
          <p:cNvPr id="22" name="Picture 16">
            <a:hlinkClick r:id="" action="ppaction://noaction"/>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4084" y="6047062"/>
            <a:ext cx="1335366" cy="794497"/>
          </a:xfrm>
          <a:prstGeom prst="rect">
            <a:avLst/>
          </a:prstGeom>
          <a:noFill/>
          <a:ln w="9525">
            <a:noFill/>
            <a:miter lim="800000"/>
            <a:headEnd/>
            <a:tailEnd/>
          </a:ln>
          <a:effectLst/>
        </p:spPr>
      </p:pic>
      <p:pic>
        <p:nvPicPr>
          <p:cNvPr id="23" name="Picture 2">
            <a:hlinkClick r:id="rId11" action="ppaction://hlinksldjump"/>
          </p:cNvPr>
          <p:cNvPicPr>
            <a:picLocks noChangeAspect="1" noChangeArrowheads="1"/>
          </p:cNvPicPr>
          <p:nvPr/>
        </p:nvPicPr>
        <p:blipFill rotWithShape="1">
          <a:blip r:embed="rId12"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p:blipFill>
        <p:spPr bwMode="auto">
          <a:xfrm>
            <a:off x="6971773" y="2615609"/>
            <a:ext cx="789994" cy="105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0078" y="2708349"/>
            <a:ext cx="1304925" cy="835025"/>
          </a:xfrm>
          <a:prstGeom prst="rect">
            <a:avLst/>
          </a:prstGeom>
          <a:noFill/>
          <a:ln w="9525">
            <a:noFill/>
            <a:miter lim="800000"/>
            <a:headEnd/>
            <a:tailEnd/>
          </a:ln>
          <a:effectLst/>
        </p:spPr>
      </p:pic>
      <p:pic>
        <p:nvPicPr>
          <p:cNvPr id="16390" name="Picture 6">
            <a:hlinkClick r:id="rId15" action="ppaction://hlinksldjump"/>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56992" y="3715600"/>
            <a:ext cx="1511300" cy="755650"/>
          </a:xfrm>
          <a:prstGeom prst="rect">
            <a:avLst/>
          </a:prstGeom>
          <a:noFill/>
          <a:ln w="9525">
            <a:noFill/>
            <a:miter lim="800000"/>
            <a:headEnd/>
            <a:tailEnd/>
          </a:ln>
          <a:effectLst/>
        </p:spPr>
      </p:pic>
      <p:pic>
        <p:nvPicPr>
          <p:cNvPr id="1217537" name="Picture 1">
            <a:hlinkClick r:id="rId17" action="ppaction://hlinksldjump"/>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7346" y="1769425"/>
            <a:ext cx="1176654" cy="1025752"/>
          </a:xfrm>
          <a:prstGeom prst="rect">
            <a:avLst/>
          </a:prstGeom>
          <a:noFill/>
          <a:ln w="9525">
            <a:noFill/>
            <a:miter lim="800000"/>
            <a:headEnd/>
            <a:tailEnd/>
          </a:ln>
          <a:effectLst/>
        </p:spPr>
      </p:pic>
      <p:pic>
        <p:nvPicPr>
          <p:cNvPr id="16" name="Picture 2" descr="http://designbeta.cee.cornell.edu/Designs/SedTank/6447/6Lps/SedTank_f.png">
            <a:hlinkClick r:id="rId19" action="ppaction://hlinksldjump"/>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2557065" y="3666803"/>
            <a:ext cx="1512072" cy="610470"/>
          </a:xfrm>
          <a:prstGeom prst="rect">
            <a:avLst/>
          </a:prstGeom>
          <a:solidFill>
            <a:schemeClr val="bg1"/>
          </a:solidFill>
        </p:spPr>
      </p:pic>
      <p:sp>
        <p:nvSpPr>
          <p:cNvPr id="4" name="TextBox 3"/>
          <p:cNvSpPr txBox="1"/>
          <p:nvPr/>
        </p:nvSpPr>
        <p:spPr>
          <a:xfrm>
            <a:off x="5187309" y="4854432"/>
            <a:ext cx="1221809" cy="523220"/>
          </a:xfrm>
          <a:prstGeom prst="rect">
            <a:avLst/>
          </a:prstGeom>
          <a:noFill/>
        </p:spPr>
        <p:txBody>
          <a:bodyPr wrap="none" rtlCol="0">
            <a:spAutoFit/>
          </a:bodyPr>
          <a:lstStyle/>
          <a:p>
            <a:r>
              <a:rPr lang="en-US" dirty="0"/>
              <a:t>Extras!</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0"/>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
            <a:ext cx="457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458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7058" name="Picture 2" descr="https://lh3.googleusercontent.com/kVp1q-LgJs15op7keZLJ5jyoNwz6XGyzwNpXDyY-tonLrXO54oFkoRkY92Oxx7zg-WhkZ1Xll1JzJgfS6gBoAaTFbsIdADkdA3Slp526_6U_yW4vSww2v9sUerKOG25O4--rdFirXnC3YG5UeRp-lTWVdVwbWy9Fvd_dkkql_bduOG__XQJHo3f1dYDimFDFu5xs8UBdQObjYGbmxcnUP7mxQwDbB4hbWAxckTHTJuvPosv387jwsrH4LFDMQpbz2bgBMd-7WkHMmU0YlHo4L8tKAw4mR-O5xzydTpX1s4phkvDqVVBRPJRvLytQrWdM4j6eUxcD5d8KBc_OpKKhnhmktT09AN7py5MrH3BO2HWRFMO8hqd34xzWPfgaELsx1L_-klQbFHZuETKz6OkKKlo7fWl_W5k5VKS_liOaKQkGFD8d7FP3ZJ3nexOgmc7-LawDX8iuhRRaDwKIaJA34P2GEeVoWb78GelA3jF9CLeF6DYkQsh9X541XIXAPh8WL6sK6y5Vuf6WPkS3bv6kNsRlCFGXUfN99YaJJusue85CLO1rN4GnOYvVgZSLR87nA93GrVLJ83y9s_8wYaU_0u8ybAz0_QTSeHZqwXBG5h-iZr2Pey2xd-cSvDHURH3GUmlHkZM-VTnt4XIVzx3gbp_YSPgsiMk018ba=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436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384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2280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0130" name="Picture 2" descr="https://lh3.googleusercontent.com/PivwDkRRF5uRB0i_AWECFOqJXTkXut9JYTZY3Q4d4FCKYOPRTAIbaWOkIJd3Z2tcLr8KRuC2XDP0nOFgSUEzcahyZUhUF1RDnuaC3J6AojySnbJBRqg4l2tNuGmYLapIqC8DaSDHc-JiXAjTTCurL8EFSsbRjkjxlaC5p19AZyPHUfsyuKEsSW_FalS1FyEv2pCJrqrRq4IeAVnfdIw_wbYDJsg1cQcb5XLsfuhWebxj7-kRkzimRf6ws-c86qpy7-2f2m1WENQfAAez3EDTp1zopGd3FSj9sVrbq7s7yd00mA-CmdmVQWIiOzseHDxevR6qIpW5bG9rUVM8NdtYt2_M6pfOpjYykS-DE7nCIUPxo_4mRNj6iil29pnYfGJaX-s4iFQFRT3oJz-AhMjwbMzUcJ0SnvgB6hONyzDVbpWM4Ry91U3mseyblhH2bkg5WIM7Za-wsPLdjwCqoFmWD0WpU2G8ib3qGKOTBgmb7vU8FOHWyvJB3w0sC05cQlgMK5rh1JqJSmUln0Ab5fALTnDsrxkdVYmsz9zz-P1CZPe8Ju-AF727O9r5OmsxC6D5H1hoP-ENMGEjcJbq4wsfNbzLZrN0Iv9hG9lT8Y7oI0coI7dTpec0gqcK-46Dp6UoekThtnIERDqSn1unSCgADm5xYSWXsQuKJ0JG=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7036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1154" name="Picture 2" descr="https://lh3.googleusercontent.com/zdMhnxOjX-AH5yYZwvZip1tlpLOevD-rW9LvvI83YL5FEhFJMkiVKjvzwb3zPdpLKQ38XRg_X9JFrYRM6eS9SGkPuG-VK57N-417NS4KJiveT6t5GiYz3Oq147WgBKpvoAqU0_ushzX7t95hKcmc0CV2pSFNvBV14nWxKxUbYeG-hZoP74HsbnRAt0FTRY0DGIK20cXl0cZMe6RBZsVwIs5ND2W6QzWPS8EkwPqtJzzMHHcYeJCCfR8lycSsC0b3V_eaDCkVXlK1iLNtk9nsRSPW3Y_ssXFcYHCFWYKD6vefoEfMrX6i1yAyzC5KGGr90BXLLiIQd6vK9jiWzelaP76UXcGR4UI7oZxgghUHmHRKlByi07nDefiiR3yF4187lhJ61GMgdr0pXSvEYj4mvddBjrWLmnPj93sCNlv1RjtURa5aSD_1cZhlfWsouBOvy18aD3-owvl8ivoz0xbyqn-Jn_ylTXwpnGjel3ARlACssjf4obgNU-vhA0MJJGKDAv8reK6RMmaun3czGB7z5SHPNh2M_pWv7dE7MnqjImSF0hInu2aPIuFNhVFXMz-6qOefn14I9Q2Y_y_Y_x5UoZhHT33LDIAPa4yBDNB1H3QaLd6AlVr9gBZ5SgnOzIW7vavsVyq_NvL3tCAP9bHd8b8pR-MeHcY5OJVe=w702-h937-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36"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1156" name="Picture 4" descr="https://lh3.googleusercontent.com/aFnVuU60K14CHZZSIaXfSPRKM05liy9JsPgBBVoH-L6T4m1kleGA8OvPbwjhkjPmXQkgUSVCcuB-YCJ0m3PkPYQktrfc_jKQ6Ik59UbpNhU7UT_tWDi4IWR5pkufz3SjlTnXc7lIWQEwhEjLFCmd9rwSkHzR_0eYick6flDCHRoAIerK67NEinsfAfpgcGJJlYVHRQAXeEzp8h2MtfrWA9PYnZuhY7uZzoDFMmqQcWWNbaMcdN5oXh1oQGVs2ldq_Pn14RLr4jWSFZmShvtHKP8gDWJmQW0ezBTKr1iv4dSvvNzaqfAD9h3sn0qw2QfTvoLhN-A0hiZz7GGTxzOqa4DPJg_4_FNtzijhzvD-FoQIIeZic0cIipg8XtXwO9fcbsQRv_p38kf5Gn3QF8JLAaiwYmuKttkDPsEf5BfmO3n6exlXpONeBT7ceKLoiaoZ3aw-vEchm8JeyeodGxeMw9FQjywBbRG5pNKkKvKMfYYsNGHblMy7dO-cCJlZLFr1f9QiXSZyE4VMOnOzhIEyj2Y2JjMoqOy0vjTKFq_gnSvFSDn7Xp9SRikCu2hqLkXHAoS2Q5OFlExfFaOzix8i-X5a3t56E3FGtdC_eBlkWOCU9TjeXNfo2FONLVmMu7MR2umOROX96SJzbqKdDfLILxKkds0tMV6SKuaN=w702-h937-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1695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2178" name="Picture 2" descr="https://lh3.googleusercontent.com/55wYQQ3JZEGLeOoF8GvFczWON4da7ztQlC4pSBHXYBTooZlsk-YPwwY4VgD45RONcf7PYej8uWgRf0LhVjR0XYGnsypHW2T05fS9LgNDND74bUaQBbE8j7hBvmM9hpRxpBD7GgkuekI0Qtt6i2AOFz6hxtDYvS-zrKkZ4qqM6nBOVeLERj7PFWXzzgOZetrCyJ8gckBejM5b0lRWiXEhzDG5wGH5qlGVmQgdXSPChTcOzsgf4djVFfzDleU2HrRAle0GNLaMUpL2pVQ_anjYAjumLfP56v_La1JV4q7KllC4pdd_oC2qO-6t7FYs6ZtjuX1h-ucx3Hh-_tww6r5xoHXTGMz6hmqhkD64i0wdCK557TZdtwUlQy2eTPqV15VdW8m7dURO5KTTpubs7zkNIrO700DFeat3hbkiXVYo4OYrrxdWUWlnWR5QytxTVTj8S6VyFA1EUQ40b0K15K4tiLbAyTd-y4d4Y60mp0B-kPgpW-YHX9Yn14fCBbWc0H1D8MOZplKOol06cIYDwzGssvVvafa4AV0KaDnG7HpQOAS2ZClsU-d-7fP15fhpTmLp0VGWo-i0oVS_0VrnKm4sVqT49VrpQR4Qu8UwbBHA6r2YMI57n_3MYFSzpqo_7id5QO10dRiZ3V3l6FYXyEQcMtqzy4lhjIzYMZt6=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3229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3202" name="Picture 2" descr="https://lh3.googleusercontent.com/tDCX8lVntvXR0mVmbynpWX0aVTrYTX97O6lTUgBHmiczu0Zc_ALkIERD8qs6kyThDWKilPDbP4kPvCgwRkj94_cH41ika4gQoxfRe7pAKCixZ6PsBziBs1DXTu-3IpmgjG_HIbc2P0m901LoEcnV4bX6khUBdvmd9wT_RLgVhQSOUfBGqVCNBvkb_E2xEHIT8EMpsEb_mX_74EHuiheS9b734zZsP7Ivv3dNBWwiulGNxMcQ3imehqm-xRZUs36Oj6TlURXRXcyunrQAaZImMpKPgl3RBw1LortOsaBiOgik-r8VZQT9ubZSexQPmJtpBtoT_oykOzAQIavs_15zS0XCu3vtFCvqVO40MB7P59eDRJ3pq8J9R5rrP4c9KW7bKOj9QOOIQ-tSlsT2QLnr158WeMusO0L06ui7XMTeMVaTeFqd_SMi7VRlh7HW3skfiR0Pb8W5tfAkAkrTnjZcCw1KX5cVmbt6huKdr_DEPbCpQX1MIFRG3JGNFntQZ5APtiQjICj1Y8eLFtF2RJ0ZRs3w4q__ZxA79RvlkLRtk7_8sw6Fw-igvoh6jnwe8S75uqPCuVlq-eV5qPGXArYvwdi5u1q2OT44Id-9anMAhp1KWKKP85Zli1GTx_PqxjorqXYh1zZPoQoukOCxHRtnCE6EAKBcS7lz_w4=s937-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896711"/>
            <a:ext cx="9821636" cy="982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624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4226" name="Picture 2" descr="https://lh3.googleusercontent.com/c92him9M3vzTWu3M_wa7ZInD6-8a5Whqa21Son3MBP5AdpLTW-yhmYuX9J92heaItoW-yYc5G4ECpzmj3O7EiZtZzt3QjbHORgyCcggtvVgn-qr-RWvhhdVZBM9fK208wDM95RuOqwzBIUqTLJinI9RKaDKWgK5c6Mp59axEPi23vDdpOsLaGrfh3Sgsov2HBtb8LFURtqi2CQOY6E8H4A5I8g6XDHYFSy26gemDzmgidv8gdOOvobNDVGNDC7d5blxjYPxM0sEke4tNq6MEPe2hvqJNV9dhDDdUlyu_u8gl_nSJAlxYYV24nivAC_MIKIURJhqG0ISbgOhdNkGwSyOIwxwjafBgT0Oaa2vttySGwhCf6DxYN3sUaRhCMdX9qc5qgzsxLfjfoAv6DnHJXKDSEhEvkHrAkdxp7xIEVbWe0fUHTSZdybFFZ7KuMC4VZ88ZcFV5AyXIlT2sXEh4PnEpFmM0Ttj5lgcXOP-_4yXmdM44GYdkwgeOl-Trl7CkkcH3zg6woNlAqruwL1n3H6w-tP-qN_bJ8TL2QUdULxKF0T0kFhdZOsTlVN5RelgOGCO3g_iFlivY8N2Bx9RgLog_gfuRM04rJ6l8d8BPCvuAf6LUpOpVl0_XLJpTnoE32okPS_QokEGAOoN9pzpCtMW3TZmyHe0DpSc=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3" y="-1"/>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4228" name="Picture 4" descr="https://lh3.googleusercontent.com/CIAlGPlUXzD97q3sAznKUx5Iq7JGvKb-j-4Vt5yGpx-OurjI9cUFlHSBI1ya7FjRhHtcfaYwhmQFV7U1gAshYXgjWntZ8MCZiUJXiWgRw7WqFuX0ZNMrHjINw9ZRlyvZ3aCnUVf56EhYc7QQiOPXRwA0Q3IecR3VJAiede8CEsCxN-UvGyQbFJkI9ZkNGd11Y71_kbx7m71Li6e9YATil4oDzlyDZoVLX9KoORAXOxLYk-cjmkUdmTYAdDbfApHq95Bnhk-mMS6XC7bs6kAdw4C6zTMgzeUsfE8Q8WT9uKGosgUP01zDsJOnxnVpIpDjiHGyn68rtk2cK_ieY3JD4LTm2AOTYLliGOGhUfPH9HGv63f1PKC_grYznYQTumEUjrBZ1RIAguJ-bi6yispkggDvE913vsRdHxvr5_-o57H6z_uA3u_NGEfH93b-YK5MyCCtfN1Fc3tKMcWou3zI7d2m9p1ZGkDhyRD61mYmBb_fSualT5Duwh13cAjN5ME-kzqW81lDkhRDuBHYBK_q1hEKv_WmXSqj5ToLvJtRtPrGCaYkJwDXLg3xrV4_OkXcYufThbq90bTSKbUQVQ6KpudcbkX32bE9QD2IIWYfOueuO4cpyqIQBKeRJBTcOWf3gpvMi51RnCTLw1GNxjAvIe17L-hmzCuTbwA=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914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3643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1790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1790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Rapid Mix</a:t>
            </a:r>
          </a:p>
        </p:txBody>
      </p:sp>
      <p:sp>
        <p:nvSpPr>
          <p:cNvPr id="12293" name="Rectangle 5"/>
          <p:cNvSpPr>
            <a:spLocks noChangeArrowheads="1"/>
          </p:cNvSpPr>
          <p:nvPr/>
        </p:nvSpPr>
        <p:spPr bwMode="auto">
          <a:xfrm>
            <a:off x="1790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Flocculation</a:t>
            </a:r>
          </a:p>
        </p:txBody>
      </p:sp>
      <p:sp>
        <p:nvSpPr>
          <p:cNvPr id="12294" name="Rectangle 6"/>
          <p:cNvSpPr>
            <a:spLocks noChangeArrowheads="1"/>
          </p:cNvSpPr>
          <p:nvPr/>
        </p:nvSpPr>
        <p:spPr bwMode="auto">
          <a:xfrm>
            <a:off x="1790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Filtration</a:t>
            </a:r>
          </a:p>
        </p:txBody>
      </p:sp>
      <p:sp>
        <p:nvSpPr>
          <p:cNvPr id="12296" name="Rectangle 8"/>
          <p:cNvSpPr>
            <a:spLocks noChangeArrowheads="1"/>
          </p:cNvSpPr>
          <p:nvPr/>
        </p:nvSpPr>
        <p:spPr bwMode="auto">
          <a:xfrm>
            <a:off x="5676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Disinfection</a:t>
            </a:r>
          </a:p>
        </p:txBody>
      </p:sp>
      <p:sp>
        <p:nvSpPr>
          <p:cNvPr id="12297" name="Rectangle 9"/>
          <p:cNvSpPr>
            <a:spLocks noChangeArrowheads="1"/>
          </p:cNvSpPr>
          <p:nvPr/>
        </p:nvSpPr>
        <p:spPr bwMode="auto">
          <a:xfrm>
            <a:off x="5676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76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784225"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2427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2914650" y="2825780"/>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2604293"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2604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038600" y="2624138"/>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6490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6490493"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6490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93024" y="3549005"/>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1513506" y="3779838"/>
            <a:ext cx="277194" cy="17462"/>
          </a:xfrm>
          <a:prstGeom prst="curvedConnector3">
            <a:avLst>
              <a:gd name="adj1" fmla="val 50000"/>
            </a:avLst>
          </a:prstGeom>
          <a:noFill/>
          <a:ln w="50800">
            <a:solidFill>
              <a:schemeClr val="tx1"/>
            </a:solidFill>
            <a:round/>
            <a:headEnd type="none" w="sm" len="sm"/>
            <a:tailEnd type="triangle" w="med" len="sm"/>
          </a:ln>
          <a:effectLst/>
        </p:spPr>
      </p:cxnSp>
      <p:sp>
        <p:nvSpPr>
          <p:cNvPr id="12310" name="Text Box 22"/>
          <p:cNvSpPr txBox="1">
            <a:spLocks noChangeArrowheads="1"/>
          </p:cNvSpPr>
          <p:nvPr/>
        </p:nvSpPr>
        <p:spPr bwMode="auto">
          <a:xfrm>
            <a:off x="4800600" y="3581400"/>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a:solidFill>
                  <a:schemeClr val="hlink"/>
                </a:solidFill>
                <a:latin typeface="Book Antiqua" pitchFamily="18" charset="0"/>
              </a:rPr>
              <a:t>Cl</a:t>
            </a:r>
            <a:r>
              <a:rPr lang="en-US" sz="2400" baseline="-25000">
                <a:solidFill>
                  <a:schemeClr val="hlink"/>
                </a:solidFill>
                <a:latin typeface="Book Antiqua" pitchFamily="18" charset="0"/>
              </a:rPr>
              <a:t>2</a:t>
            </a:r>
            <a:endParaRPr lang="en-US" sz="2400">
              <a:solidFill>
                <a:schemeClr val="hlink"/>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5391150" y="3797300"/>
            <a:ext cx="285750" cy="12700"/>
          </a:xfrm>
          <a:prstGeom prst="curvedConnector3">
            <a:avLst>
              <a:gd name="adj1" fmla="val 50000"/>
            </a:avLst>
          </a:prstGeom>
          <a:noFill/>
          <a:ln w="50800">
            <a:solidFill>
              <a:schemeClr val="hlink"/>
            </a:solidFill>
            <a:round/>
            <a:headEnd type="none" w="sm" len="sm"/>
            <a:tailEnd type="triangle" w="med" len="sm"/>
          </a:ln>
          <a:effectLst/>
        </p:spPr>
      </p:cxnSp>
      <p:sp>
        <p:nvSpPr>
          <p:cNvPr id="12312" name="Text Box 24"/>
          <p:cNvSpPr txBox="1">
            <a:spLocks noChangeArrowheads="1"/>
          </p:cNvSpPr>
          <p:nvPr/>
        </p:nvSpPr>
        <p:spPr bwMode="auto">
          <a:xfrm>
            <a:off x="3581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2"/>
                </a:solidFill>
                <a:latin typeface="Book Antiqua" pitchFamily="18" charset="0"/>
              </a:rPr>
              <a:t>sludge</a:t>
            </a:r>
          </a:p>
        </p:txBody>
      </p:sp>
      <p:sp>
        <p:nvSpPr>
          <p:cNvPr id="12313" name="Text Box 25"/>
          <p:cNvSpPr txBox="1">
            <a:spLocks noChangeArrowheads="1"/>
          </p:cNvSpPr>
          <p:nvPr/>
        </p:nvSpPr>
        <p:spPr bwMode="auto">
          <a:xfrm>
            <a:off x="4419600" y="6172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2"/>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4038600" y="6143625"/>
            <a:ext cx="381000" cy="288925"/>
          </a:xfrm>
          <a:prstGeom prst="curvedConnector3">
            <a:avLst>
              <a:gd name="adj1" fmla="val 50000"/>
            </a:avLst>
          </a:prstGeom>
          <a:noFill/>
          <a:ln w="50800">
            <a:solidFill>
              <a:schemeClr val="accent2"/>
            </a:solidFill>
            <a:round/>
            <a:headEnd type="none" w="sm" len="sm"/>
            <a:tailEnd type="triangle" w="med" len="sm"/>
          </a:ln>
          <a:effectLst/>
        </p:spPr>
      </p:cxnSp>
      <p:sp>
        <p:nvSpPr>
          <p:cNvPr id="12315" name="Text Box 27"/>
          <p:cNvSpPr txBox="1">
            <a:spLocks noChangeArrowheads="1"/>
          </p:cNvSpPr>
          <p:nvPr/>
        </p:nvSpPr>
        <p:spPr bwMode="auto">
          <a:xfrm>
            <a:off x="7772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2"/>
                </a:solidFill>
                <a:latin typeface="Book Antiqua" pitchFamily="18" charset="0"/>
              </a:rPr>
              <a:t>sludge</a:t>
            </a:r>
          </a:p>
        </p:txBody>
      </p:sp>
      <p:cxnSp>
        <p:nvCxnSpPr>
          <p:cNvPr id="12316" name="AutoShape 28"/>
          <p:cNvCxnSpPr>
            <a:cxnSpLocks noChangeShapeType="1"/>
            <a:stCxn id="12295" idx="3"/>
            <a:endCxn id="12315" idx="0"/>
          </p:cNvCxnSpPr>
          <p:nvPr/>
        </p:nvCxnSpPr>
        <p:spPr bwMode="auto">
          <a:xfrm>
            <a:off x="7924800" y="2624138"/>
            <a:ext cx="466725" cy="347662"/>
          </a:xfrm>
          <a:prstGeom prst="curvedConnector2">
            <a:avLst/>
          </a:prstGeom>
          <a:noFill/>
          <a:ln w="50800">
            <a:solidFill>
              <a:schemeClr val="accent2"/>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038600" y="2625725"/>
            <a:ext cx="161925" cy="346075"/>
          </a:xfrm>
          <a:prstGeom prst="curvedConnector2">
            <a:avLst/>
          </a:prstGeom>
          <a:noFill/>
          <a:ln w="50800">
            <a:solidFill>
              <a:schemeClr val="accent2"/>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306" y="881743"/>
            <a:ext cx="3910693" cy="521425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3298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9286"/>
            <a:ext cx="9219357" cy="535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309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96" y="2237614"/>
            <a:ext cx="9337296" cy="4075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9787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p:cNvSpPr>
            <a:spLocks noGrp="1" noChangeArrowheads="1"/>
          </p:cNvSpPr>
          <p:nvPr>
            <p:ph type="title"/>
          </p:nvPr>
        </p:nvSpPr>
        <p:spPr>
          <a:effectLst/>
        </p:spPr>
        <p:txBody>
          <a:bodyPr/>
          <a:lstStyle/>
          <a:p>
            <a:r>
              <a:rPr lang="en-US" dirty="0"/>
              <a:t>Sedimentation Tank Geometry: plate settlers have a lost triangle</a:t>
            </a:r>
          </a:p>
        </p:txBody>
      </p:sp>
      <p:sp>
        <p:nvSpPr>
          <p:cNvPr id="453706" name="Line 74"/>
          <p:cNvSpPr>
            <a:spLocks noChangeShapeType="1"/>
          </p:cNvSpPr>
          <p:nvPr/>
        </p:nvSpPr>
        <p:spPr bwMode="auto">
          <a:xfrm>
            <a:off x="3277590" y="4836563"/>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sp>
        <p:nvSpPr>
          <p:cNvPr id="453717" name="Rectangle 85"/>
          <p:cNvSpPr>
            <a:spLocks noChangeArrowheads="1"/>
          </p:cNvSpPr>
          <p:nvPr/>
        </p:nvSpPr>
        <p:spPr bwMode="auto">
          <a:xfrm>
            <a:off x="4322396" y="4609982"/>
            <a:ext cx="3615926" cy="461665"/>
          </a:xfrm>
          <a:prstGeom prst="rect">
            <a:avLst/>
          </a:prstGeom>
          <a:solidFill>
            <a:schemeClr val="bg1"/>
          </a:solidFill>
          <a:ln w="12700">
            <a:noFill/>
            <a:miter lim="800000"/>
            <a:headEnd type="none" w="lg" len="med"/>
            <a:tailEnd type="none" w="lg" len="med"/>
          </a:ln>
          <a:effectLst/>
        </p:spPr>
        <p:txBody>
          <a:bodyPr wrap="none">
            <a:spAutoFit/>
          </a:bodyPr>
          <a:lstStyle/>
          <a:p>
            <a:r>
              <a:rPr lang="en-US" sz="2400" dirty="0" err="1"/>
              <a:t>W</a:t>
            </a:r>
            <a:r>
              <a:rPr lang="en-US" sz="2400" baseline="-25000" dirty="0" err="1"/>
              <a:t>Sed</a:t>
            </a:r>
            <a:r>
              <a:rPr lang="en-US" sz="2400" baseline="-25000" dirty="0"/>
              <a:t> </a:t>
            </a:r>
            <a:r>
              <a:rPr lang="en-US" sz="2400" dirty="0"/>
              <a:t>· </a:t>
            </a:r>
            <a:r>
              <a:rPr lang="en-US" sz="2400" dirty="0" err="1"/>
              <a:t>L</a:t>
            </a:r>
            <a:r>
              <a:rPr lang="en-US" sz="2400" baseline="-25000" dirty="0" err="1"/>
              <a:t>SedFloc</a:t>
            </a:r>
            <a:r>
              <a:rPr lang="en-US" sz="2400" baseline="-25000" dirty="0"/>
              <a:t> </a:t>
            </a:r>
            <a:r>
              <a:rPr lang="en-US" sz="2400" dirty="0">
                <a:cs typeface="Times New Roman" pitchFamily="18" charset="0"/>
              </a:rPr>
              <a:t>·</a:t>
            </a:r>
            <a:r>
              <a:rPr lang="en-US" sz="2400" dirty="0"/>
              <a:t> </a:t>
            </a:r>
            <a:r>
              <a:rPr lang="en-US" sz="2400" dirty="0" err="1"/>
              <a:t>V</a:t>
            </a:r>
            <a:r>
              <a:rPr lang="en-US" sz="2400" baseline="-25000" dirty="0" err="1">
                <a:cs typeface="Times New Roman" pitchFamily="18" charset="0"/>
              </a:rPr>
              <a:t>Sed</a:t>
            </a:r>
            <a:r>
              <a:rPr lang="en-US" sz="2400" baseline="-25000" dirty="0">
                <a:cs typeface="Times New Roman" pitchFamily="18" charset="0"/>
              </a:rPr>
              <a:t>↑</a:t>
            </a:r>
            <a:r>
              <a:rPr lang="en-US" sz="2400" baseline="-25000" dirty="0"/>
              <a:t>  </a:t>
            </a:r>
            <a:r>
              <a:rPr lang="en-US" sz="2400" dirty="0"/>
              <a:t>= </a:t>
            </a:r>
            <a:r>
              <a:rPr lang="en-US" sz="2400" dirty="0" err="1"/>
              <a:t>Q</a:t>
            </a:r>
            <a:r>
              <a:rPr lang="en-US" sz="2400" baseline="-25000" dirty="0" err="1"/>
              <a:t>Sed</a:t>
            </a:r>
            <a:endParaRPr lang="en-US" sz="2400" baseline="-25000" dirty="0"/>
          </a:p>
        </p:txBody>
      </p:sp>
      <p:grpSp>
        <p:nvGrpSpPr>
          <p:cNvPr id="53" name="Group 52"/>
          <p:cNvGrpSpPr/>
          <p:nvPr/>
        </p:nvGrpSpPr>
        <p:grpSpPr>
          <a:xfrm>
            <a:off x="3616779" y="3386641"/>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sp>
        <p:nvSpPr>
          <p:cNvPr id="453722" name="Rectangle 90"/>
          <p:cNvSpPr>
            <a:spLocks noChangeArrowheads="1"/>
          </p:cNvSpPr>
          <p:nvPr/>
        </p:nvSpPr>
        <p:spPr bwMode="auto">
          <a:xfrm>
            <a:off x="4579999" y="3165637"/>
            <a:ext cx="2915798" cy="461665"/>
          </a:xfrm>
          <a:prstGeom prst="rect">
            <a:avLst/>
          </a:prstGeom>
          <a:solidFill>
            <a:schemeClr val="bg1"/>
          </a:solidFill>
          <a:ln w="12700">
            <a:noFill/>
            <a:miter lim="800000"/>
            <a:headEnd type="none" w="lg" len="med"/>
            <a:tailEnd type="none" w="lg" len="med"/>
          </a:ln>
          <a:effectLst/>
        </p:spPr>
        <p:txBody>
          <a:bodyPr wrap="none">
            <a:spAutoFit/>
          </a:bodyPr>
          <a:lstStyle/>
          <a:p>
            <a:r>
              <a:rPr lang="en-US" sz="2400" dirty="0" err="1"/>
              <a:t>V</a:t>
            </a:r>
            <a:r>
              <a:rPr lang="en-US" sz="2400" baseline="-25000" dirty="0" err="1"/>
              <a:t>Plate</a:t>
            </a:r>
            <a:r>
              <a:rPr lang="en-US" sz="2400" baseline="-25000" dirty="0">
                <a:cs typeface="Times New Roman" pitchFamily="18" charset="0"/>
              </a:rPr>
              <a:t>↑</a:t>
            </a:r>
            <a:r>
              <a:rPr lang="en-US" sz="2400" baseline="-25000" dirty="0"/>
              <a:t> </a:t>
            </a:r>
            <a:r>
              <a:rPr lang="en-US" sz="2400" dirty="0"/>
              <a:t>· S = </a:t>
            </a:r>
            <a:r>
              <a:rPr lang="en-US" sz="2400" dirty="0" err="1"/>
              <a:t>V</a:t>
            </a:r>
            <a:r>
              <a:rPr lang="en-US" sz="2400" baseline="-25000" dirty="0" err="1"/>
              <a:t>Active</a:t>
            </a:r>
            <a:r>
              <a:rPr lang="en-US" sz="2400" baseline="-25000" dirty="0">
                <a:cs typeface="Times New Roman" pitchFamily="18" charset="0"/>
              </a:rPr>
              <a:t>↑</a:t>
            </a:r>
            <a:r>
              <a:rPr lang="en-US" sz="2400" baseline="-25000" dirty="0"/>
              <a:t> </a:t>
            </a:r>
            <a:r>
              <a:rPr lang="en-US" sz="2400" dirty="0"/>
              <a:t>· B</a:t>
            </a:r>
          </a:p>
        </p:txBody>
      </p:sp>
      <p:sp>
        <p:nvSpPr>
          <p:cNvPr id="453705" name="Text Box 73"/>
          <p:cNvSpPr txBox="1">
            <a:spLocks noChangeArrowheads="1"/>
          </p:cNvSpPr>
          <p:nvPr/>
        </p:nvSpPr>
        <p:spPr bwMode="auto">
          <a:xfrm>
            <a:off x="5429106" y="3715968"/>
            <a:ext cx="1051891"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err="1"/>
              <a:t>L</a:t>
            </a:r>
            <a:r>
              <a:rPr lang="en-US" sz="2000" baseline="-25000" dirty="0" err="1"/>
              <a:t>SedActive</a:t>
            </a:r>
            <a:endParaRPr lang="en-US" sz="2000" baseline="-25000" dirty="0"/>
          </a:p>
        </p:txBody>
      </p:sp>
      <p:sp>
        <p:nvSpPr>
          <p:cNvPr id="453718" name="Rectangle 86"/>
          <p:cNvSpPr>
            <a:spLocks noChangeArrowheads="1"/>
          </p:cNvSpPr>
          <p:nvPr/>
        </p:nvSpPr>
        <p:spPr bwMode="auto">
          <a:xfrm>
            <a:off x="4931669" y="4158010"/>
            <a:ext cx="3378331" cy="400110"/>
          </a:xfrm>
          <a:prstGeom prst="rect">
            <a:avLst/>
          </a:prstGeom>
          <a:solidFill>
            <a:schemeClr val="bg1"/>
          </a:solidFill>
          <a:ln w="12700">
            <a:noFill/>
            <a:miter lim="800000"/>
            <a:headEnd type="none" w="lg" len="med"/>
            <a:tailEnd type="none" w="lg" len="med"/>
          </a:ln>
          <a:effectLst/>
        </p:spPr>
        <p:txBody>
          <a:bodyPr wrap="square">
            <a:spAutoFit/>
          </a:bodyPr>
          <a:lstStyle/>
          <a:p>
            <a:r>
              <a:rPr lang="en-US" sz="2000" dirty="0" err="1"/>
              <a:t>W</a:t>
            </a:r>
            <a:r>
              <a:rPr lang="en-US" sz="2000" baseline="-25000" dirty="0" err="1"/>
              <a:t>Sed</a:t>
            </a:r>
            <a:r>
              <a:rPr lang="en-US" sz="2000" baseline="-25000" dirty="0"/>
              <a:t> </a:t>
            </a:r>
            <a:r>
              <a:rPr lang="en-US" sz="2000" dirty="0"/>
              <a:t>· </a:t>
            </a:r>
            <a:r>
              <a:rPr lang="en-US" sz="2000" dirty="0" err="1"/>
              <a:t>L</a:t>
            </a:r>
            <a:r>
              <a:rPr lang="en-US" sz="2000" baseline="-25000" dirty="0" err="1"/>
              <a:t>SedActive</a:t>
            </a:r>
            <a:r>
              <a:rPr lang="en-US" sz="2000" baseline="-25000" dirty="0"/>
              <a:t> </a:t>
            </a:r>
            <a:r>
              <a:rPr lang="en-US" sz="2000" dirty="0">
                <a:cs typeface="Times New Roman" pitchFamily="18" charset="0"/>
              </a:rPr>
              <a:t>·</a:t>
            </a:r>
            <a:r>
              <a:rPr lang="en-US" sz="2000" dirty="0"/>
              <a:t> </a:t>
            </a:r>
            <a:r>
              <a:rPr lang="en-US" sz="2000" dirty="0" err="1"/>
              <a:t>V</a:t>
            </a:r>
            <a:r>
              <a:rPr lang="en-US" sz="2000" baseline="-25000" dirty="0" err="1"/>
              <a:t>Active</a:t>
            </a:r>
            <a:r>
              <a:rPr lang="en-US" sz="2000" baseline="-25000" dirty="0">
                <a:cs typeface="Times New Roman" pitchFamily="18" charset="0"/>
              </a:rPr>
              <a:t>↑</a:t>
            </a:r>
            <a:r>
              <a:rPr lang="en-US" sz="2000" baseline="-25000" dirty="0"/>
              <a:t> </a:t>
            </a:r>
            <a:r>
              <a:rPr lang="en-US" sz="2000" dirty="0"/>
              <a:t>= </a:t>
            </a:r>
            <a:r>
              <a:rPr lang="en-US" sz="2000" dirty="0" err="1"/>
              <a:t>Q</a:t>
            </a:r>
            <a:r>
              <a:rPr lang="en-US" sz="2000" baseline="-25000" dirty="0" err="1"/>
              <a:t>Sed</a:t>
            </a:r>
            <a:endParaRPr lang="en-US" sz="2000" baseline="-25000" dirty="0"/>
          </a:p>
        </p:txBody>
      </p:sp>
      <p:sp>
        <p:nvSpPr>
          <p:cNvPr id="3" name="Rectangle 2"/>
          <p:cNvSpPr/>
          <p:nvPr/>
        </p:nvSpPr>
        <p:spPr>
          <a:xfrm>
            <a:off x="3285215" y="1639773"/>
            <a:ext cx="3589509" cy="523220"/>
          </a:xfrm>
          <a:prstGeom prst="rect">
            <a:avLst/>
          </a:prstGeom>
        </p:spPr>
        <p:txBody>
          <a:bodyPr wrap="none">
            <a:spAutoFit/>
          </a:bodyPr>
          <a:lstStyle/>
          <a:p>
            <a:r>
              <a:rPr lang="en-US" dirty="0" err="1"/>
              <a:t>V</a:t>
            </a:r>
            <a:r>
              <a:rPr lang="en-US" baseline="-25000" dirty="0" err="1"/>
              <a:t>Plate</a:t>
            </a:r>
            <a:r>
              <a:rPr lang="en-US" baseline="-25000" dirty="0">
                <a:cs typeface="Times New Roman" pitchFamily="18" charset="0"/>
              </a:rPr>
              <a:t>↑</a:t>
            </a:r>
            <a:r>
              <a:rPr lang="en-US" dirty="0"/>
              <a:t> &gt; </a:t>
            </a:r>
            <a:r>
              <a:rPr lang="en-US" dirty="0" err="1"/>
              <a:t>V</a:t>
            </a:r>
            <a:r>
              <a:rPr lang="en-US" baseline="-25000" dirty="0" err="1"/>
              <a:t>Active</a:t>
            </a:r>
            <a:r>
              <a:rPr lang="en-US" baseline="-25000" dirty="0">
                <a:cs typeface="Times New Roman" pitchFamily="18" charset="0"/>
              </a:rPr>
              <a:t>↑</a:t>
            </a:r>
            <a:r>
              <a:rPr lang="en-US" dirty="0"/>
              <a:t> &gt; </a:t>
            </a:r>
            <a:r>
              <a:rPr lang="en-US" dirty="0" err="1"/>
              <a:t>V</a:t>
            </a:r>
            <a:r>
              <a:rPr lang="en-US" baseline="-25000" dirty="0" err="1">
                <a:cs typeface="Times New Roman" pitchFamily="18" charset="0"/>
              </a:rPr>
              <a:t>Sed</a:t>
            </a:r>
            <a:r>
              <a:rPr lang="en-US" baseline="-25000" dirty="0">
                <a:cs typeface="Times New Roman" pitchFamily="18" charset="0"/>
              </a:rPr>
              <a:t>↑</a:t>
            </a:r>
            <a:r>
              <a:rPr lang="en-US" dirty="0"/>
              <a:t> </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Steps to Sedimentation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unto the surface of a plate or tube settler	</a:t>
            </a:r>
          </a:p>
          <a:p>
            <a:pPr lvl="1"/>
            <a:r>
              <a:rPr lang="en-US" dirty="0"/>
              <a:t>Settle capture velocity</a:t>
            </a:r>
          </a:p>
          <a:p>
            <a:r>
              <a:rPr lang="en-US" dirty="0"/>
              <a:t>It must </a:t>
            </a:r>
            <a:r>
              <a:rPr lang="en-US" b="1" u="sng" dirty="0"/>
              <a:t>slide</a:t>
            </a:r>
            <a:r>
              <a:rPr lang="en-US" dirty="0"/>
              <a:t> down the incline to reach the lower section of the sedimentation tank</a:t>
            </a:r>
          </a:p>
          <a:p>
            <a:pPr lvl="1"/>
            <a:r>
              <a:rPr lang="en-US" dirty="0"/>
              <a:t>Slide capture velocity</a:t>
            </a:r>
          </a:p>
          <a:p>
            <a:r>
              <a:rPr lang="en-US" dirty="0"/>
              <a:t>Finally the floc must be </a:t>
            </a:r>
            <a:r>
              <a:rPr lang="en-US" b="1" u="sng" dirty="0"/>
              <a:t>removed</a:t>
            </a:r>
            <a:r>
              <a:rPr lang="en-US" dirty="0"/>
              <a:t> from the lower section of the sedimentation tank</a:t>
            </a:r>
          </a:p>
          <a:p>
            <a:pPr lvl="1"/>
            <a:r>
              <a:rPr lang="en-US" dirty="0"/>
              <a:t>Floc hopper</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2846388" y="2730500"/>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468312" cy="519112"/>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2608406" cy="369332"/>
          </a:xfrm>
          <a:prstGeom prst="rect">
            <a:avLst/>
          </a:prstGeom>
          <a:noFill/>
        </p:spPr>
        <p:txBody>
          <a:bodyPr wrap="none" rtlCol="0">
            <a:spAutoFit/>
          </a:bodyPr>
          <a:lstStyle/>
          <a:p>
            <a:r>
              <a:rPr lang="en-US" sz="1800" dirty="0"/>
              <a:t>Resultant particle velocity</a:t>
            </a:r>
          </a:p>
        </p:txBody>
      </p:sp>
      <p:cxnSp>
        <p:nvCxnSpPr>
          <p:cNvPr id="41" name="Straight Arrow Connector 40"/>
          <p:cNvCxnSpPr>
            <a:stCxn id="39" idx="1"/>
          </p:cNvCxnSpPr>
          <p:nvPr/>
        </p:nvCxnSpPr>
        <p:spPr bwMode="auto">
          <a:xfrm flipH="1" flipV="1">
            <a:off x="1947553" y="6234545"/>
            <a:ext cx="403762" cy="438789"/>
          </a:xfrm>
          <a:prstGeom prst="straightConnector1">
            <a:avLst/>
          </a:prstGeom>
          <a:noFill/>
          <a:ln w="12700" cap="flat" cmpd="sng" algn="ctr">
            <a:solidFill>
              <a:schemeClr val="bg2"/>
            </a:solidFill>
            <a:prstDash val="solid"/>
            <a:round/>
            <a:headEnd type="none" w="lg" len="med"/>
            <a:tailEnd type="arrow"/>
          </a:ln>
          <a:effectLst/>
        </p:spPr>
      </p:cxnSp>
      <p:pic>
        <p:nvPicPr>
          <p:cNvPr id="42" name="Picture 2 1" descr="http://designbeta.cee.cornell.edu/Designs/SedTank/6447/6Lps/SedTank_f.png"/>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6179534" y="174443"/>
            <a:ext cx="2797436" cy="11294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2">
            <a:extLst>
              <a:ext uri="{FF2B5EF4-FFF2-40B4-BE49-F238E27FC236}">
                <a16:creationId xmlns:a16="http://schemas.microsoft.com/office/drawing/2014/main" id="{28D6949D-C79C-4899-835C-9F503A9B4AD5}"/>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5" name="Picture 4">
            <a:extLst>
              <a:ext uri="{FF2B5EF4-FFF2-40B4-BE49-F238E27FC236}">
                <a16:creationId xmlns:a16="http://schemas.microsoft.com/office/drawing/2014/main" id="{DDCE9682-26DA-4A7A-8D51-8C5C6CDAECE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251200" y="2115980"/>
            <a:ext cx="516571" cy="524190"/>
          </a:xfrm>
          <a:prstGeom prst="rect">
            <a:avLst/>
          </a:prstGeom>
        </p:spPr>
      </p:pic>
      <p:pic>
        <p:nvPicPr>
          <p:cNvPr id="7" name="Picture 6">
            <a:extLst>
              <a:ext uri="{FF2B5EF4-FFF2-40B4-BE49-F238E27FC236}">
                <a16:creationId xmlns:a16="http://schemas.microsoft.com/office/drawing/2014/main" id="{0E1ED3B4-1335-4067-B777-BBF8C48EBBD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673601" y="3666144"/>
            <a:ext cx="1153524" cy="560762"/>
          </a:xfrm>
          <a:prstGeom prst="rect">
            <a:avLst/>
          </a:prstGeom>
        </p:spPr>
      </p:pic>
      <p:pic>
        <p:nvPicPr>
          <p:cNvPr id="9" name="Picture 8">
            <a:extLst>
              <a:ext uri="{FF2B5EF4-FFF2-40B4-BE49-F238E27FC236}">
                <a16:creationId xmlns:a16="http://schemas.microsoft.com/office/drawing/2014/main" id="{BCECB70A-A230-4ECF-AC38-5E0086B913A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816482" y="3684430"/>
            <a:ext cx="1147428" cy="524190"/>
          </a:xfrm>
          <a:prstGeom prst="rect">
            <a:avLst/>
          </a:prstGeom>
        </p:spPr>
      </p:pic>
      <p:pic>
        <p:nvPicPr>
          <p:cNvPr id="11" name="Picture 10">
            <a:extLst>
              <a:ext uri="{FF2B5EF4-FFF2-40B4-BE49-F238E27FC236}">
                <a16:creationId xmlns:a16="http://schemas.microsoft.com/office/drawing/2014/main" id="{E05316D4-157D-4E9F-9074-B09F3B29257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478338" y="5573834"/>
            <a:ext cx="1188571" cy="178286"/>
          </a:xfrm>
          <a:prstGeom prst="rect">
            <a:avLst/>
          </a:prstGeom>
        </p:spPr>
      </p:pic>
      <p:pic>
        <p:nvPicPr>
          <p:cNvPr id="13" name="Picture 12">
            <a:extLst>
              <a:ext uri="{FF2B5EF4-FFF2-40B4-BE49-F238E27FC236}">
                <a16:creationId xmlns:a16="http://schemas.microsoft.com/office/drawing/2014/main" id="{B5A21AFA-865B-4DEE-A532-E705CCEA1F4C}"/>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116878" y="6491867"/>
            <a:ext cx="2092190" cy="246857"/>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1" name="Text Box 22">
            <a:extLst>
              <a:ext uri="{FF2B5EF4-FFF2-40B4-BE49-F238E27FC236}">
                <a16:creationId xmlns:a16="http://schemas.microsoft.com/office/drawing/2014/main" id="{76ED2884-ACE8-4584-A3AD-732661686816}"/>
              </a:ext>
            </a:extLst>
          </p:cNvPr>
          <p:cNvSpPr txBox="1">
            <a:spLocks noChangeArrowheads="1"/>
          </p:cNvSpPr>
          <p:nvPr/>
        </p:nvSpPr>
        <p:spPr bwMode="auto">
          <a:xfrm>
            <a:off x="2011316" y="5388469"/>
            <a:ext cx="449162" cy="400110"/>
          </a:xfrm>
          <a:prstGeom prst="rect">
            <a:avLst/>
          </a:prstGeom>
          <a:noFill/>
          <a:ln w="12700">
            <a:noFill/>
            <a:miter lim="800000"/>
            <a:headEnd type="none" w="lg" len="med"/>
            <a:tailEnd type="none" w="lg" len="med"/>
          </a:ln>
          <a:effectLst/>
        </p:spPr>
        <p:txBody>
          <a:bodyPr wrap="none">
            <a:spAutoFit/>
          </a:bodyPr>
          <a:lstStyle/>
          <a:p>
            <a:r>
              <a:rPr lang="en-US" sz="2000" i="1" dirty="0" err="1"/>
              <a:t>V</a:t>
            </a:r>
            <a:r>
              <a:rPr lang="en-US" sz="2000" i="1" baseline="-25000" dirty="0" err="1">
                <a:latin typeface="Symbol" pitchFamily="18" charset="2"/>
              </a:rPr>
              <a:t>a</a:t>
            </a:r>
            <a:endParaRPr lang="en-US" sz="2000" i="1" dirty="0">
              <a:latin typeface="Symbol" pitchFamily="18" charset="2"/>
            </a:endParaRPr>
          </a:p>
        </p:txBody>
      </p:sp>
      <p:sp>
        <p:nvSpPr>
          <p:cNvPr id="62" name="Text Box 25">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63" name="Text Box 20">
            <a:extLst>
              <a:ext uri="{FF2B5EF4-FFF2-40B4-BE49-F238E27FC236}">
                <a16:creationId xmlns:a16="http://schemas.microsoft.com/office/drawing/2014/main" id="{E4F9020B-BC8B-428D-A23A-73E57B08CF11}"/>
              </a:ext>
            </a:extLst>
          </p:cNvPr>
          <p:cNvSpPr txBox="1">
            <a:spLocks noChangeArrowheads="1"/>
          </p:cNvSpPr>
          <p:nvPr/>
        </p:nvSpPr>
        <p:spPr bwMode="auto">
          <a:xfrm>
            <a:off x="1313590" y="5296136"/>
            <a:ext cx="787395" cy="400110"/>
          </a:xfrm>
          <a:prstGeom prst="rect">
            <a:avLst/>
          </a:prstGeom>
          <a:noFill/>
          <a:ln w="12700">
            <a:noFill/>
            <a:miter lim="800000"/>
            <a:headEnd type="none" w="lg" len="med"/>
            <a:tailEnd type="none" w="lg" len="med"/>
          </a:ln>
          <a:effectLst/>
        </p:spPr>
        <p:txBody>
          <a:bodyPr wrap="none">
            <a:spAutoFit/>
          </a:bodyPr>
          <a:lstStyle/>
          <a:p>
            <a:r>
              <a:rPr lang="en-US" sz="2000" i="1" dirty="0" err="1"/>
              <a:t>V</a:t>
            </a:r>
            <a:r>
              <a:rPr lang="en-US" sz="2000" i="1" baseline="-25000" dirty="0" err="1"/>
              <a:t>Plate</a:t>
            </a:r>
            <a:r>
              <a:rPr lang="en-US" sz="2000" i="1" baseline="-25000" dirty="0"/>
              <a:t>↑</a:t>
            </a:r>
            <a:endParaRPr lang="en-US" sz="2000" i="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27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27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27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80" grpId="0"/>
      <p:bldP spid="202782" grpId="0"/>
      <p:bldP spid="202784" grpId="0"/>
      <p:bldP spid="202791" grpId="0"/>
      <p:bldP spid="37" grpId="0" animBg="1"/>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425450" y="2157413"/>
            <a:ext cx="3819525" cy="519112"/>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4905375" y="2166938"/>
            <a:ext cx="3713163" cy="519112"/>
          </a:xfrm>
          <a:prstGeom prst="rect">
            <a:avLst/>
          </a:prstGeom>
          <a:noFill/>
          <a:ln w="12700">
            <a:noFill/>
            <a:miter lim="800000"/>
            <a:headEnd type="none" w="lg" len="med"/>
            <a:tailEnd type="none" w="lg" len="med"/>
          </a:ln>
          <a:effectLst/>
        </p:spPr>
        <p:txBody>
          <a:bodyPr wrap="none">
            <a:spAutoFit/>
          </a:bodyPr>
          <a:lstStyle/>
          <a:p>
            <a:r>
              <a:rPr lang="en-US"/>
              <a:t>Time to travel distance h</a:t>
            </a:r>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0584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3930" y="2623750"/>
            <a:ext cx="2755534" cy="2972188"/>
          </a:xfrm>
          <a:prstGeom prst="rect">
            <a:avLst/>
          </a:prstGeom>
          <a:noFill/>
          <a:ln w="9525">
            <a:noFill/>
            <a:miter lim="800000"/>
            <a:headEnd/>
            <a:tailEnd/>
          </a:ln>
          <a:effectLst/>
        </p:spPr>
      </p:pic>
      <p:pic>
        <p:nvPicPr>
          <p:cNvPr id="2" name="Picture 2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3707" y="6059602"/>
            <a:ext cx="2018274" cy="646331"/>
          </a:xfrm>
          <a:prstGeom prst="rect">
            <a:avLst/>
          </a:prstGeom>
          <a:noFill/>
        </p:spPr>
        <p:txBody>
          <a:bodyPr wrap="square" rtlCol="0">
            <a:spAutoFit/>
          </a:bodyPr>
          <a:lstStyle/>
          <a:p>
            <a:r>
              <a:rPr lang="en-US" sz="1800" dirty="0"/>
              <a:t>5 parameters… how do we choose?</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8" name="Picture 2" descr="Sage or Guide">
            <a:hlinkClick r:id="rId13" action="ppaction://hlinkpres?slideindex=2&amp;slidetitle=CaptureVelocityEquation"/>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05DC261C-B9C9-418C-A71F-761463B63FFC}"/>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344487" y="2729563"/>
            <a:ext cx="1974857" cy="592762"/>
          </a:xfrm>
          <a:prstGeom prst="rect">
            <a:avLst/>
          </a:prstGeom>
        </p:spPr>
      </p:pic>
      <p:pic>
        <p:nvPicPr>
          <p:cNvPr id="6" name="Picture 5">
            <a:extLst>
              <a:ext uri="{FF2B5EF4-FFF2-40B4-BE49-F238E27FC236}">
                <a16:creationId xmlns:a16="http://schemas.microsoft.com/office/drawing/2014/main" id="{38C8E1D1-7B42-4367-AE2C-9960632EB736}"/>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344487" y="3666564"/>
            <a:ext cx="2561524" cy="594286"/>
          </a:xfrm>
          <a:prstGeom prst="rect">
            <a:avLst/>
          </a:prstGeom>
        </p:spPr>
      </p:pic>
      <p:pic>
        <p:nvPicPr>
          <p:cNvPr id="8" name="Picture 7">
            <a:extLst>
              <a:ext uri="{FF2B5EF4-FFF2-40B4-BE49-F238E27FC236}">
                <a16:creationId xmlns:a16="http://schemas.microsoft.com/office/drawing/2014/main" id="{9847CC6D-3743-4593-B477-9169C5684D15}"/>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540237" y="2984008"/>
            <a:ext cx="1147428" cy="524190"/>
          </a:xfrm>
          <a:prstGeom prst="rect">
            <a:avLst/>
          </a:prstGeom>
        </p:spPr>
      </p:pic>
      <p:pic>
        <p:nvPicPr>
          <p:cNvPr id="10" name="Picture 9">
            <a:extLst>
              <a:ext uri="{FF2B5EF4-FFF2-40B4-BE49-F238E27FC236}">
                <a16:creationId xmlns:a16="http://schemas.microsoft.com/office/drawing/2014/main" id="{9674C689-5A4F-4610-B0C5-D1A0344F6101}"/>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7474666" y="4160400"/>
            <a:ext cx="1188571" cy="178286"/>
          </a:xfrm>
          <a:prstGeom prst="rect">
            <a:avLst/>
          </a:prstGeom>
        </p:spPr>
      </p:pic>
      <p:pic>
        <p:nvPicPr>
          <p:cNvPr id="12" name="Picture 11">
            <a:extLst>
              <a:ext uri="{FF2B5EF4-FFF2-40B4-BE49-F238E27FC236}">
                <a16:creationId xmlns:a16="http://schemas.microsoft.com/office/drawing/2014/main" id="{DB60E6BB-B440-4DB1-871C-2966D704B469}"/>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44487" y="4674614"/>
            <a:ext cx="3547428" cy="249905"/>
          </a:xfrm>
          <a:prstGeom prst="rect">
            <a:avLst/>
          </a:prstGeom>
        </p:spPr>
      </p:pic>
      <p:pic>
        <p:nvPicPr>
          <p:cNvPr id="14" name="Picture 13">
            <a:extLst>
              <a:ext uri="{FF2B5EF4-FFF2-40B4-BE49-F238E27FC236}">
                <a16:creationId xmlns:a16="http://schemas.microsoft.com/office/drawing/2014/main" id="{0FA66ED0-EB11-4404-97FF-167A3E95925B}"/>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44487" y="5244726"/>
            <a:ext cx="3532190" cy="262095"/>
          </a:xfrm>
          <a:prstGeom prst="rect">
            <a:avLst/>
          </a:prstGeom>
        </p:spPr>
      </p:pic>
      <p:pic>
        <p:nvPicPr>
          <p:cNvPr id="19" name="Picture 18">
            <a:extLst>
              <a:ext uri="{FF2B5EF4-FFF2-40B4-BE49-F238E27FC236}">
                <a16:creationId xmlns:a16="http://schemas.microsoft.com/office/drawing/2014/main" id="{6D53FE00-C9E7-4F73-A10E-FC7AF7C7AEC1}"/>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44487" y="5840291"/>
            <a:ext cx="2400000" cy="542476"/>
          </a:xfrm>
          <a:prstGeom prst="rect">
            <a:avLst/>
          </a:prstGeom>
        </p:spPr>
      </p:pic>
      <p:pic>
        <p:nvPicPr>
          <p:cNvPr id="21" name="Picture 20">
            <a:extLst>
              <a:ext uri="{FF2B5EF4-FFF2-40B4-BE49-F238E27FC236}">
                <a16:creationId xmlns:a16="http://schemas.microsoft.com/office/drawing/2014/main" id="{BE66AA92-2372-487C-A333-C3F8B67E4B73}"/>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3436320" y="5931937"/>
            <a:ext cx="2936381" cy="55771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8" name="Text Box 22"/>
          <p:cNvSpPr txBox="1">
            <a:spLocks noChangeArrowheads="1"/>
          </p:cNvSpPr>
          <p:nvPr/>
        </p:nvSpPr>
        <p:spPr bwMode="auto">
          <a:xfrm>
            <a:off x="1602830" y="5383214"/>
            <a:ext cx="449162" cy="400110"/>
          </a:xfrm>
          <a:prstGeom prst="rect">
            <a:avLst/>
          </a:prstGeom>
          <a:noFill/>
          <a:ln w="12700">
            <a:noFill/>
            <a:miter lim="800000"/>
            <a:headEnd type="none" w="lg" len="med"/>
            <a:tailEnd type="none" w="lg" len="med"/>
          </a:ln>
          <a:effectLst/>
        </p:spPr>
        <p:txBody>
          <a:bodyPr wrap="none">
            <a:spAutoFit/>
          </a:bodyPr>
          <a:lstStyle/>
          <a:p>
            <a:r>
              <a:rPr lang="en-US" sz="2000" i="1" dirty="0" err="1"/>
              <a:t>V</a:t>
            </a:r>
            <a:r>
              <a:rPr lang="en-US" sz="2000" i="1" baseline="-25000" dirty="0" err="1">
                <a:latin typeface="Symbol" pitchFamily="18" charset="2"/>
              </a:rPr>
              <a:t>a</a:t>
            </a:r>
            <a:endParaRPr lang="en-US" sz="2000" i="1" dirty="0">
              <a:latin typeface="Symbol" pitchFamily="18" charset="2"/>
            </a:endParaRPr>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468312" cy="519112"/>
          </a:xfrm>
          <a:prstGeom prst="rect">
            <a:avLst/>
          </a:prstGeom>
          <a:noFill/>
          <a:ln w="12700">
            <a:noFill/>
            <a:miter lim="800000"/>
            <a:headEnd type="none" w="lg" len="med"/>
            <a:tailEnd type="none" w="lg" len="med"/>
          </a:ln>
          <a:effectLst/>
        </p:spPr>
        <p:txBody>
          <a:bodyPr wrap="none">
            <a:spAutoFit/>
          </a:bodyPr>
          <a:lstStyle/>
          <a:p>
            <a:r>
              <a:rPr lang="en-US" dirty="0" err="1">
                <a:solidFill>
                  <a:schemeClr val="tx2"/>
                </a:solidFill>
              </a:rPr>
              <a:t>h</a:t>
            </a:r>
            <a:r>
              <a:rPr lang="en-US" baseline="-25000" dirty="0" err="1">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361950"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sp>
        <p:nvSpPr>
          <p:cNvPr id="208916" name="Text Box 20"/>
          <p:cNvSpPr txBox="1">
            <a:spLocks noChangeArrowheads="1"/>
          </p:cNvSpPr>
          <p:nvPr/>
        </p:nvSpPr>
        <p:spPr bwMode="auto">
          <a:xfrm>
            <a:off x="932733" y="5309601"/>
            <a:ext cx="78739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i="1" dirty="0" err="1"/>
              <a:t>V</a:t>
            </a:r>
            <a:r>
              <a:rPr lang="en-US" sz="2000" i="1" baseline="-25000" dirty="0" err="1"/>
              <a:t>Plate</a:t>
            </a:r>
            <a:r>
              <a:rPr lang="en-US" sz="2000" i="1" baseline="-25000" dirty="0"/>
              <a:t>↑</a:t>
            </a:r>
            <a:endParaRPr lang="en-US" sz="2000" i="1" dirty="0"/>
          </a:p>
        </p:txBody>
      </p:sp>
      <p:sp>
        <p:nvSpPr>
          <p:cNvPr id="34" name="Oval 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34D00F7-7AC7-4662-A06E-6E44EA1F061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8642" y="6222032"/>
            <a:ext cx="516571" cy="524190"/>
          </a:xfrm>
          <a:prstGeom prst="rect">
            <a:avLst/>
          </a:prstGeom>
        </p:spPr>
      </p:pic>
      <p:pic>
        <p:nvPicPr>
          <p:cNvPr id="42" name="Picture 2 2">
            <a:extLst>
              <a:ext uri="{FF2B5EF4-FFF2-40B4-BE49-F238E27FC236}">
                <a16:creationId xmlns:a16="http://schemas.microsoft.com/office/drawing/2014/main" id="{E942A06E-2FCA-4495-95DB-965CCA76600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5" name="Picture 4">
            <a:extLst>
              <a:ext uri="{FF2B5EF4-FFF2-40B4-BE49-F238E27FC236}">
                <a16:creationId xmlns:a16="http://schemas.microsoft.com/office/drawing/2014/main" id="{F3D9DB27-F48E-44C4-A2CC-D091E710582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108575" y="2337037"/>
            <a:ext cx="1251048" cy="227048"/>
          </a:xfrm>
          <a:prstGeom prst="rect">
            <a:avLst/>
          </a:prstGeom>
        </p:spPr>
      </p:pic>
      <p:pic>
        <p:nvPicPr>
          <p:cNvPr id="7" name="Picture 6">
            <a:extLst>
              <a:ext uri="{FF2B5EF4-FFF2-40B4-BE49-F238E27FC236}">
                <a16:creationId xmlns:a16="http://schemas.microsoft.com/office/drawing/2014/main" id="{46FC654E-565A-4B30-B3F1-8D1FE15E58EA}"/>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886594" y="2889609"/>
            <a:ext cx="1639619" cy="557714"/>
          </a:xfrm>
          <a:prstGeom prst="rect">
            <a:avLst/>
          </a:prstGeom>
        </p:spPr>
      </p:pic>
      <p:pic>
        <p:nvPicPr>
          <p:cNvPr id="9" name="Picture 8">
            <a:extLst>
              <a:ext uri="{FF2B5EF4-FFF2-40B4-BE49-F238E27FC236}">
                <a16:creationId xmlns:a16="http://schemas.microsoft.com/office/drawing/2014/main" id="{F7C13FAE-F213-48B4-91AC-7B64E17C69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45889" y="2844390"/>
            <a:ext cx="1673143" cy="521143"/>
          </a:xfrm>
          <a:prstGeom prst="rect">
            <a:avLst/>
          </a:prstGeom>
        </p:spPr>
      </p:pic>
      <p:pic>
        <p:nvPicPr>
          <p:cNvPr id="11" name="Picture 10">
            <a:extLst>
              <a:ext uri="{FF2B5EF4-FFF2-40B4-BE49-F238E27FC236}">
                <a16:creationId xmlns:a16="http://schemas.microsoft.com/office/drawing/2014/main" id="{F80F86F5-B690-4A71-A3B3-78DDB2EDD378}"/>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886594" y="3752459"/>
            <a:ext cx="2841905" cy="608000"/>
          </a:xfrm>
          <a:prstGeom prst="rect">
            <a:avLst/>
          </a:prstGeom>
        </p:spPr>
      </p:pic>
      <p:pic>
        <p:nvPicPr>
          <p:cNvPr id="13" name="Picture 12">
            <a:extLst>
              <a:ext uri="{FF2B5EF4-FFF2-40B4-BE49-F238E27FC236}">
                <a16:creationId xmlns:a16="http://schemas.microsoft.com/office/drawing/2014/main" id="{0EE8BB8C-D46A-4A66-B1F1-6D6219869A9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573229" y="4788153"/>
            <a:ext cx="4473905" cy="630857"/>
          </a:xfrm>
          <a:prstGeom prst="rect">
            <a:avLst/>
          </a:prstGeom>
        </p:spPr>
      </p:pic>
      <p:pic>
        <p:nvPicPr>
          <p:cNvPr id="15" name="Picture 14">
            <a:extLst>
              <a:ext uri="{FF2B5EF4-FFF2-40B4-BE49-F238E27FC236}">
                <a16:creationId xmlns:a16="http://schemas.microsoft.com/office/drawing/2014/main" id="{DA3A34B4-B90A-45D9-94D5-012DCC9A070C}"/>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572000" y="5834287"/>
            <a:ext cx="2400000" cy="542476"/>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15" name="Picture 14">
            <a:extLst>
              <a:ext uri="{FF2B5EF4-FFF2-40B4-BE49-F238E27FC236}">
                <a16:creationId xmlns:a16="http://schemas.microsoft.com/office/drawing/2014/main" id="{21D61A68-0340-421E-808E-0179BFB2378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425155" y="5506797"/>
            <a:ext cx="3245715" cy="729599"/>
          </a:xfrm>
          <a:prstGeom prst="rect">
            <a:avLst/>
          </a:prstGeom>
        </p:spPr>
      </p:pic>
      <p:pic>
        <p:nvPicPr>
          <p:cNvPr id="13" name="Picture 12">
            <a:extLst>
              <a:ext uri="{FF2B5EF4-FFF2-40B4-BE49-F238E27FC236}">
                <a16:creationId xmlns:a16="http://schemas.microsoft.com/office/drawing/2014/main" id="{A232D1C4-CAF9-4DF5-9610-26D9D719998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132232" y="5458643"/>
            <a:ext cx="2887314" cy="753372"/>
          </a:xfrm>
          <a:prstGeom prst="rect">
            <a:avLst/>
          </a:prstGeom>
        </p:spPr>
      </p:pic>
      <p:pic>
        <p:nvPicPr>
          <p:cNvPr id="6" name="Picture 5">
            <a:extLst>
              <a:ext uri="{FF2B5EF4-FFF2-40B4-BE49-F238E27FC236}">
                <a16:creationId xmlns:a16="http://schemas.microsoft.com/office/drawing/2014/main" id="{F825CBC4-B17A-4F4C-B210-CEF26BD8172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23555" y="3476973"/>
            <a:ext cx="4675656" cy="757029"/>
          </a:xfrm>
          <a:prstGeom prst="rect">
            <a:avLst/>
          </a:prstGeom>
        </p:spPr>
      </p:pic>
      <p:pic>
        <p:nvPicPr>
          <p:cNvPr id="4" name="Picture 3">
            <a:extLst>
              <a:ext uri="{FF2B5EF4-FFF2-40B4-BE49-F238E27FC236}">
                <a16:creationId xmlns:a16="http://schemas.microsoft.com/office/drawing/2014/main" id="{680C571D-BB42-48E5-8A67-CB5C58A615B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458609" y="2045672"/>
            <a:ext cx="3684571" cy="757029"/>
          </a:xfrm>
          <a:prstGeom prst="rect">
            <a:avLst/>
          </a:prstGeom>
        </p:spPr>
      </p:pic>
      <p:pic>
        <p:nvPicPr>
          <p:cNvPr id="12" name="Picture 1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23555" y="2097799"/>
            <a:ext cx="2880762" cy="652973"/>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4037"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8" name="Picture 27">
            <a:extLst>
              <a:ext uri="{FF2B5EF4-FFF2-40B4-BE49-F238E27FC236}">
                <a16:creationId xmlns:a16="http://schemas.microsoft.com/office/drawing/2014/main" id="{D490F687-C1B0-4D94-906A-C782A4282B0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4"/>
            <a:ext cx="555709" cy="625846"/>
          </a:xfrm>
          <a:prstGeom prst="rect">
            <a:avLst/>
          </a:prstGeom>
        </p:spPr>
      </p:pic>
      <p:pic>
        <p:nvPicPr>
          <p:cNvPr id="29" name="Picture 2 2">
            <a:extLst>
              <a:ext uri="{FF2B5EF4-FFF2-40B4-BE49-F238E27FC236}">
                <a16:creationId xmlns:a16="http://schemas.microsoft.com/office/drawing/2014/main" id="{059982C6-75A3-4731-9708-6501C32AC41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7" y="1919236"/>
            <a:ext cx="811153" cy="213462"/>
          </a:xfrm>
          <a:prstGeom prst="rect">
            <a:avLst/>
          </a:prstGeom>
        </p:spPr>
      </p:pic>
      <p:pic>
        <p:nvPicPr>
          <p:cNvPr id="3" name="Picture 2">
            <a:extLst>
              <a:ext uri="{FF2B5EF4-FFF2-40B4-BE49-F238E27FC236}">
                <a16:creationId xmlns:a16="http://schemas.microsoft.com/office/drawing/2014/main" id="{8B3EF961-F94E-4A35-AF85-B87448E1909B}"/>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2" y="4336734"/>
            <a:ext cx="3164952" cy="524190"/>
          </a:xfrm>
          <a:prstGeom prst="rect">
            <a:avLst/>
          </a:prstGeom>
        </p:spPr>
      </p:pic>
      <p:pic>
        <p:nvPicPr>
          <p:cNvPr id="7" name="Picture 6">
            <a:extLst>
              <a:ext uri="{FF2B5EF4-FFF2-40B4-BE49-F238E27FC236}">
                <a16:creationId xmlns:a16="http://schemas.microsoft.com/office/drawing/2014/main" id="{DD39139C-9B24-4694-B10B-08C2B49E2B57}"/>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8" y="6064748"/>
            <a:ext cx="2543238" cy="524190"/>
          </a:xfrm>
          <a:prstGeom prst="rect">
            <a:avLst/>
          </a:prstGeom>
        </p:spPr>
      </p:pic>
      <p:pic>
        <p:nvPicPr>
          <p:cNvPr id="9" name="Picture 8">
            <a:extLst>
              <a:ext uri="{FF2B5EF4-FFF2-40B4-BE49-F238E27FC236}">
                <a16:creationId xmlns:a16="http://schemas.microsoft.com/office/drawing/2014/main" id="{4826BFB0-A8D4-4A11-AD35-76B777CCA38E}"/>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6" y="6112184"/>
            <a:ext cx="3884200" cy="516013"/>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524" y="2294185"/>
            <a:ext cx="3348842" cy="1832511"/>
          </a:xfrm>
          <a:prstGeom prst="rect">
            <a:avLst/>
          </a:prstGeom>
          <a:noFill/>
          <a:ln w="12700">
            <a:noFill/>
            <a:miter lim="800000"/>
            <a:headEnd type="none" w="lg" len="med"/>
            <a:tailEnd type="none" w="lg" len="med"/>
          </a:ln>
          <a:effectLst/>
        </p:spPr>
      </p:pic>
      <p:sp>
        <p:nvSpPr>
          <p:cNvPr id="14339" name="Rectangle 3"/>
          <p:cNvSpPr>
            <a:spLocks noGrp="1" noChangeArrowheads="1"/>
          </p:cNvSpPr>
          <p:nvPr>
            <p:ph type="title"/>
          </p:nvPr>
        </p:nvSpPr>
        <p:spPr/>
        <p:txBody>
          <a:bodyPr/>
          <a:lstStyle/>
          <a:p>
            <a:r>
              <a:rPr lang="en-US"/>
              <a:t>Evolution of Sedimentation</a:t>
            </a:r>
            <a:endParaRPr lang="en-US" dirty="0"/>
          </a:p>
        </p:txBody>
      </p:sp>
      <p:sp>
        <p:nvSpPr>
          <p:cNvPr id="14340" name="Rectangle 4"/>
          <p:cNvSpPr>
            <a:spLocks noGrp="1" noChangeArrowheads="1"/>
          </p:cNvSpPr>
          <p:nvPr>
            <p:ph idx="1"/>
          </p:nvPr>
        </p:nvSpPr>
        <p:spPr/>
        <p:txBody>
          <a:bodyPr/>
          <a:lstStyle/>
          <a:p>
            <a:r>
              <a:rPr lang="en-US" dirty="0"/>
              <a:t>Uses gravity to separate particles from water</a:t>
            </a:r>
          </a:p>
          <a:p>
            <a:r>
              <a:rPr lang="en-US" dirty="0"/>
              <a:t>Often follows flocculation</a:t>
            </a:r>
          </a:p>
          <a:p>
            <a:r>
              <a:rPr lang="en-US" dirty="0"/>
              <a:t>Traditionally a big tank </a:t>
            </a:r>
            <a:br>
              <a:rPr lang="en-US" dirty="0"/>
            </a:br>
            <a:r>
              <a:rPr lang="en-US" dirty="0"/>
              <a:t>where particles settle</a:t>
            </a:r>
          </a:p>
          <a:p>
            <a:r>
              <a:rPr lang="en-US" dirty="0"/>
              <a:t>Combined processes including</a:t>
            </a:r>
          </a:p>
          <a:p>
            <a:pPr lvl="1"/>
            <a:r>
              <a:rPr lang="en-US" dirty="0"/>
              <a:t>Flocculation </a:t>
            </a:r>
          </a:p>
          <a:p>
            <a:pPr lvl="1"/>
            <a:r>
              <a:rPr lang="en-US" dirty="0"/>
              <a:t>Sedimentation</a:t>
            </a:r>
          </a:p>
          <a:p>
            <a:pPr lvl="1"/>
            <a:r>
              <a:rPr lang="en-US" dirty="0"/>
              <a:t>Sludge consolidation (reduce waste stream)</a:t>
            </a:r>
          </a:p>
          <a:p>
            <a:endParaRPr lang="en-US"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Settle Capture Velocity Confusion</a:t>
            </a:r>
          </a:p>
        </p:txBody>
      </p:sp>
      <p:sp>
        <p:nvSpPr>
          <p:cNvPr id="211975" name="Text Box 7"/>
          <p:cNvSpPr txBox="1">
            <a:spLocks noChangeArrowheads="1"/>
          </p:cNvSpPr>
          <p:nvPr/>
        </p:nvSpPr>
        <p:spPr bwMode="auto">
          <a:xfrm>
            <a:off x="3848188" y="1915710"/>
            <a:ext cx="3155303" cy="830997"/>
          </a:xfrm>
          <a:prstGeom prst="rect">
            <a:avLst/>
          </a:prstGeom>
          <a:noFill/>
          <a:ln w="12700">
            <a:noFill/>
            <a:miter lim="800000"/>
            <a:headEnd type="none" w="lg" len="med"/>
            <a:tailEnd type="none" w="lg" len="med"/>
          </a:ln>
          <a:effectLst/>
        </p:spPr>
        <p:txBody>
          <a:bodyPr wrap="square">
            <a:spAutoFit/>
          </a:bodyPr>
          <a:lstStyle/>
          <a:p>
            <a:r>
              <a:rPr lang="en-US" sz="1600" dirty="0"/>
              <a:t>Surface Water Treatment for Communities in Developing Countries, Schulz and </a:t>
            </a:r>
            <a:r>
              <a:rPr lang="en-US" sz="1600" dirty="0" err="1"/>
              <a:t>Okun</a:t>
            </a:r>
            <a:r>
              <a:rPr lang="en-US" sz="1600" dirty="0"/>
              <a:t> (1984)</a:t>
            </a:r>
          </a:p>
        </p:txBody>
      </p:sp>
      <p:sp>
        <p:nvSpPr>
          <p:cNvPr id="211977" name="Text Box 9"/>
          <p:cNvSpPr txBox="1">
            <a:spLocks noChangeArrowheads="1"/>
          </p:cNvSpPr>
          <p:nvPr/>
        </p:nvSpPr>
        <p:spPr bwMode="auto">
          <a:xfrm>
            <a:off x="1287914" y="3855578"/>
            <a:ext cx="5392738" cy="519112"/>
          </a:xfrm>
          <a:prstGeom prst="rect">
            <a:avLst/>
          </a:prstGeom>
          <a:noFill/>
          <a:ln w="12700">
            <a:noFill/>
            <a:miter lim="800000"/>
            <a:headEnd type="none" w="lg" len="med"/>
            <a:tailEnd type="none" w="lg" len="med"/>
          </a:ln>
          <a:effectLst/>
        </p:spPr>
        <p:txBody>
          <a:bodyPr wrap="none">
            <a:spAutoFit/>
          </a:bodyPr>
          <a:lstStyle/>
          <a:p>
            <a:r>
              <a:rPr lang="en-US" dirty="0"/>
              <a:t>Water Quality and Treatment (1999)</a:t>
            </a:r>
          </a:p>
        </p:txBody>
      </p:sp>
      <p:sp>
        <p:nvSpPr>
          <p:cNvPr id="211979" name="Text Box 11"/>
          <p:cNvSpPr txBox="1">
            <a:spLocks noChangeArrowheads="1"/>
          </p:cNvSpPr>
          <p:nvPr/>
        </p:nvSpPr>
        <p:spPr bwMode="auto">
          <a:xfrm>
            <a:off x="3578225" y="5624513"/>
            <a:ext cx="2020888" cy="519112"/>
          </a:xfrm>
          <a:prstGeom prst="rect">
            <a:avLst/>
          </a:prstGeom>
          <a:noFill/>
          <a:ln w="12700">
            <a:noFill/>
            <a:miter lim="800000"/>
            <a:headEnd type="none" w="lg" len="med"/>
            <a:tailEnd type="none" w="lg" len="med"/>
          </a:ln>
          <a:effectLst/>
        </p:spPr>
        <p:txBody>
          <a:bodyPr wrap="none">
            <a:spAutoFit/>
          </a:bodyPr>
          <a:lstStyle/>
          <a:p>
            <a:r>
              <a:rPr lang="en-US"/>
              <a:t>Weber-Shirk</a:t>
            </a:r>
          </a:p>
        </p:txBody>
      </p:sp>
      <p:grpSp>
        <p:nvGrpSpPr>
          <p:cNvPr id="211997" name="Group 29"/>
          <p:cNvGrpSpPr>
            <a:grpSpLocks/>
          </p:cNvGrpSpPr>
          <p:nvPr/>
        </p:nvGrpSpPr>
        <p:grpSpPr bwMode="auto">
          <a:xfrm>
            <a:off x="7848600" y="5280025"/>
            <a:ext cx="982663" cy="1301750"/>
            <a:chOff x="4944" y="3326"/>
            <a:chExt cx="619" cy="820"/>
          </a:xfrm>
        </p:grpSpPr>
        <p:sp>
          <p:nvSpPr>
            <p:cNvPr id="211990" name="Line 22"/>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1991" name="Line 23"/>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grpSp>
        <p:nvGrpSpPr>
          <p:cNvPr id="211996" name="Group 28"/>
          <p:cNvGrpSpPr>
            <a:grpSpLocks/>
          </p:cNvGrpSpPr>
          <p:nvPr/>
        </p:nvGrpSpPr>
        <p:grpSpPr bwMode="auto">
          <a:xfrm>
            <a:off x="7158759" y="1865069"/>
            <a:ext cx="479425" cy="696912"/>
            <a:chOff x="4918" y="2074"/>
            <a:chExt cx="619" cy="901"/>
          </a:xfrm>
        </p:grpSpPr>
        <p:sp>
          <p:nvSpPr>
            <p:cNvPr id="211992" name="Line 24"/>
            <p:cNvSpPr>
              <a:spLocks noChangeShapeType="1"/>
            </p:cNvSpPr>
            <p:nvPr/>
          </p:nvSpPr>
          <p:spPr bwMode="auto">
            <a:xfrm flipH="1">
              <a:off x="4918" y="2074"/>
              <a:ext cx="473" cy="820"/>
            </a:xfrm>
            <a:prstGeom prst="line">
              <a:avLst/>
            </a:prstGeom>
            <a:noFill/>
            <a:ln w="28575">
              <a:solidFill>
                <a:schemeClr val="accent1"/>
              </a:solidFill>
              <a:round/>
              <a:headEnd type="none" w="lg" len="med"/>
              <a:tailEnd type="none" w="lg" len="med"/>
            </a:ln>
            <a:effectLst/>
          </p:spPr>
          <p:txBody>
            <a:bodyPr anchor="ctr">
              <a:spAutoFit/>
            </a:bodyPr>
            <a:lstStyle/>
            <a:p>
              <a:endParaRPr lang="en-US"/>
            </a:p>
          </p:txBody>
        </p:sp>
        <p:sp>
          <p:nvSpPr>
            <p:cNvPr id="211993" name="Line 25"/>
            <p:cNvSpPr>
              <a:spLocks noChangeShapeType="1"/>
            </p:cNvSpPr>
            <p:nvPr/>
          </p:nvSpPr>
          <p:spPr bwMode="auto">
            <a:xfrm flipH="1">
              <a:off x="5064" y="2155"/>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11995" name="Text Box 27"/>
          <p:cNvSpPr txBox="1">
            <a:spLocks noChangeArrowheads="1"/>
          </p:cNvSpPr>
          <p:nvPr/>
        </p:nvSpPr>
        <p:spPr bwMode="auto">
          <a:xfrm>
            <a:off x="3578225" y="6100763"/>
            <a:ext cx="4540250" cy="519112"/>
          </a:xfrm>
          <a:prstGeom prst="rect">
            <a:avLst/>
          </a:prstGeom>
          <a:noFill/>
          <a:ln w="12700">
            <a:noFill/>
            <a:miter lim="800000"/>
            <a:headEnd type="none" w="lg" len="med"/>
            <a:tailEnd type="none" w="lg" len="med"/>
          </a:ln>
          <a:effectLst/>
        </p:spPr>
        <p:txBody>
          <a:bodyPr>
            <a:spAutoFit/>
          </a:bodyPr>
          <a:lstStyle/>
          <a:p>
            <a:r>
              <a:rPr lang="en-US"/>
              <a:t>Assume that the geometry is</a:t>
            </a:r>
          </a:p>
        </p:txBody>
      </p:sp>
      <p:grpSp>
        <p:nvGrpSpPr>
          <p:cNvPr id="212001" name="Group 33"/>
          <p:cNvGrpSpPr>
            <a:grpSpLocks/>
          </p:cNvGrpSpPr>
          <p:nvPr/>
        </p:nvGrpSpPr>
        <p:grpSpPr bwMode="auto">
          <a:xfrm>
            <a:off x="7803906" y="3706568"/>
            <a:ext cx="544513" cy="720725"/>
            <a:chOff x="4944" y="3326"/>
            <a:chExt cx="619" cy="820"/>
          </a:xfrm>
        </p:grpSpPr>
        <p:sp>
          <p:nvSpPr>
            <p:cNvPr id="212002" name="Line 34"/>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2003" name="Line 35"/>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3" name="TextBox 22"/>
          <p:cNvSpPr txBox="1"/>
          <p:nvPr/>
        </p:nvSpPr>
        <p:spPr>
          <a:xfrm>
            <a:off x="1011116" y="2690446"/>
            <a:ext cx="6443896" cy="954107"/>
          </a:xfrm>
          <a:prstGeom prst="rect">
            <a:avLst/>
          </a:prstGeom>
          <a:noFill/>
        </p:spPr>
        <p:txBody>
          <a:bodyPr wrap="square" rtlCol="0">
            <a:spAutoFit/>
          </a:bodyPr>
          <a:lstStyle/>
          <a:p>
            <a:r>
              <a:rPr lang="en-US" dirty="0"/>
              <a:t>Consistent, but no one uses this geometry </a:t>
            </a:r>
            <a:r>
              <a:rPr lang="en-US" b="1" dirty="0"/>
              <a:t>except in labs</a:t>
            </a:r>
          </a:p>
        </p:txBody>
      </p:sp>
      <p:sp>
        <p:nvSpPr>
          <p:cNvPr id="24" name="Rectangle 23"/>
          <p:cNvSpPr/>
          <p:nvPr/>
        </p:nvSpPr>
        <p:spPr>
          <a:xfrm>
            <a:off x="3775803" y="4354352"/>
            <a:ext cx="1896673" cy="523220"/>
          </a:xfrm>
          <a:prstGeom prst="rect">
            <a:avLst/>
          </a:prstGeom>
        </p:spPr>
        <p:txBody>
          <a:bodyPr wrap="none">
            <a:spAutoFit/>
          </a:bodyPr>
          <a:lstStyle/>
          <a:p>
            <a:r>
              <a:rPr lang="en-US" dirty="0"/>
              <a:t>inconsistent</a:t>
            </a:r>
          </a:p>
        </p:txBody>
      </p:sp>
      <p:sp>
        <p:nvSpPr>
          <p:cNvPr id="25" name="Line 36 1"/>
          <p:cNvSpPr>
            <a:spLocks noChangeShapeType="1"/>
          </p:cNvSpPr>
          <p:nvPr/>
        </p:nvSpPr>
        <p:spPr bwMode="auto">
          <a:xfrm flipH="1" flipV="1">
            <a:off x="884255" y="2534109"/>
            <a:ext cx="162030" cy="393727"/>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6" name="Line 36 2"/>
          <p:cNvSpPr>
            <a:spLocks noChangeShapeType="1"/>
          </p:cNvSpPr>
          <p:nvPr/>
        </p:nvSpPr>
        <p:spPr bwMode="auto">
          <a:xfrm flipV="1">
            <a:off x="6699727" y="2539266"/>
            <a:ext cx="494324" cy="318234"/>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cxnSp>
        <p:nvCxnSpPr>
          <p:cNvPr id="28" name="Elbow Connector 27"/>
          <p:cNvCxnSpPr>
            <a:cxnSpLocks/>
            <a:stCxn id="24" idx="1"/>
            <a:endCxn id="25" idx="1"/>
          </p:cNvCxnSpPr>
          <p:nvPr/>
        </p:nvCxnSpPr>
        <p:spPr bwMode="auto">
          <a:xfrm rot="10800000">
            <a:off x="884255" y="2534110"/>
            <a:ext cx="2891548" cy="2081853"/>
          </a:xfrm>
          <a:prstGeom prst="bentConnector2">
            <a:avLst/>
          </a:prstGeom>
          <a:noFill/>
          <a:ln w="12700" cap="flat" cmpd="sng" algn="ctr">
            <a:solidFill>
              <a:schemeClr val="tx1"/>
            </a:solidFill>
            <a:prstDash val="solid"/>
            <a:round/>
            <a:headEnd type="none" w="lg" len="med"/>
            <a:tailEnd type="arrow"/>
          </a:ln>
          <a:effectLst/>
        </p:spPr>
      </p:cxnSp>
      <p:sp>
        <p:nvSpPr>
          <p:cNvPr id="31" name="Line 36 3"/>
          <p:cNvSpPr>
            <a:spLocks noChangeShapeType="1"/>
          </p:cNvSpPr>
          <p:nvPr/>
        </p:nvSpPr>
        <p:spPr bwMode="auto">
          <a:xfrm flipV="1">
            <a:off x="5656729" y="4466678"/>
            <a:ext cx="2109006" cy="17704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91D92237-94BC-4AF4-89D5-D1C4299A7006}"/>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511" y="1921707"/>
            <a:ext cx="3437714" cy="557714"/>
          </a:xfrm>
          <a:prstGeom prst="rect">
            <a:avLst/>
          </a:prstGeom>
        </p:spPr>
      </p:pic>
      <p:pic>
        <p:nvPicPr>
          <p:cNvPr id="9" name="Picture 8">
            <a:extLst>
              <a:ext uri="{FF2B5EF4-FFF2-40B4-BE49-F238E27FC236}">
                <a16:creationId xmlns:a16="http://schemas.microsoft.com/office/drawing/2014/main" id="{4361DF46-0644-4D58-B95D-D41DFF40FC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040741" y="1029505"/>
            <a:ext cx="3353904" cy="987428"/>
          </a:xfrm>
          <a:prstGeom prst="rect">
            <a:avLst/>
          </a:prstGeom>
        </p:spPr>
      </p:pic>
      <p:pic>
        <p:nvPicPr>
          <p:cNvPr id="11" name="Picture 10">
            <a:extLst>
              <a:ext uri="{FF2B5EF4-FFF2-40B4-BE49-F238E27FC236}">
                <a16:creationId xmlns:a16="http://schemas.microsoft.com/office/drawing/2014/main" id="{BF1B065C-196B-448D-8112-2F92D5FC674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5705" y="2370122"/>
            <a:ext cx="1164190" cy="557714"/>
          </a:xfrm>
          <a:prstGeom prst="rect">
            <a:avLst/>
          </a:prstGeom>
        </p:spPr>
      </p:pic>
      <p:pic>
        <p:nvPicPr>
          <p:cNvPr id="13" name="Picture 12">
            <a:extLst>
              <a:ext uri="{FF2B5EF4-FFF2-40B4-BE49-F238E27FC236}">
                <a16:creationId xmlns:a16="http://schemas.microsoft.com/office/drawing/2014/main" id="{57B18B14-3134-4381-9E75-6DED05778E64}"/>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89885" y="5821906"/>
            <a:ext cx="2925714" cy="557714"/>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6" name="Text Box 22"/>
          <p:cNvSpPr txBox="1">
            <a:spLocks noChangeArrowheads="1"/>
          </p:cNvSpPr>
          <p:nvPr/>
        </p:nvSpPr>
        <p:spPr bwMode="auto">
          <a:xfrm>
            <a:off x="2026317" y="4978452"/>
            <a:ext cx="463588" cy="415498"/>
          </a:xfrm>
          <a:prstGeom prst="rect">
            <a:avLst/>
          </a:prstGeom>
          <a:noFill/>
          <a:ln w="12700">
            <a:noFill/>
            <a:miter lim="800000"/>
            <a:headEnd type="none" w="lg" len="med"/>
            <a:tailEnd type="none" w="lg" len="med"/>
          </a:ln>
          <a:effectLst/>
        </p:spPr>
        <p:txBody>
          <a:bodyPr wrap="none">
            <a:spAutoFit/>
          </a:bodyPr>
          <a:lstStyle/>
          <a:p>
            <a:r>
              <a:rPr lang="en-US" sz="2100" i="1" dirty="0" err="1"/>
              <a:t>V</a:t>
            </a:r>
            <a:r>
              <a:rPr lang="en-US" sz="2100" i="1" baseline="-25000" dirty="0" err="1">
                <a:latin typeface="Symbol" pitchFamily="18" charset="2"/>
              </a:rPr>
              <a:t>a</a:t>
            </a:r>
            <a:endParaRPr lang="en-US" sz="2100" i="1" dirty="0">
              <a:latin typeface="Symbol" pitchFamily="18" charset="2"/>
            </a:endParaRPr>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3" name="Text Box 20">
            <a:extLst>
              <a:ext uri="{FF2B5EF4-FFF2-40B4-BE49-F238E27FC236}">
                <a16:creationId xmlns:a16="http://schemas.microsoft.com/office/drawing/2014/main" id="{39969457-9534-48A5-A551-C33241F2AD1E}"/>
              </a:ext>
            </a:extLst>
          </p:cNvPr>
          <p:cNvSpPr txBox="1">
            <a:spLocks noChangeArrowheads="1"/>
          </p:cNvSpPr>
          <p:nvPr/>
        </p:nvSpPr>
        <p:spPr bwMode="auto">
          <a:xfrm>
            <a:off x="1323852" y="4872118"/>
            <a:ext cx="875998"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Plate</a:t>
            </a:r>
            <a:r>
              <a:rPr lang="en-US" sz="2100" i="1" baseline="-25000" dirty="0"/>
              <a:t>↑</a:t>
            </a:r>
            <a:endParaRPr lang="en-US" sz="2100" i="1" dirty="0"/>
          </a:p>
        </p:txBody>
      </p:sp>
      <p:pic>
        <p:nvPicPr>
          <p:cNvPr id="34" name="Picture 33">
            <a:extLst>
              <a:ext uri="{FF2B5EF4-FFF2-40B4-BE49-F238E27FC236}">
                <a16:creationId xmlns:a16="http://schemas.microsoft.com/office/drawing/2014/main" id="{756EFA47-DFA0-4B5E-B695-87C68532DF7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28976" y="1705104"/>
            <a:ext cx="635323" cy="644693"/>
          </a:xfrm>
          <a:prstGeom prst="rect">
            <a:avLst/>
          </a:prstGeom>
        </p:spPr>
      </p:pic>
      <p:pic>
        <p:nvPicPr>
          <p:cNvPr id="35" name="Picture 2 2">
            <a:extLst>
              <a:ext uri="{FF2B5EF4-FFF2-40B4-BE49-F238E27FC236}">
                <a16:creationId xmlns:a16="http://schemas.microsoft.com/office/drawing/2014/main" id="{6D64827A-16AD-4AE2-B4F2-0C0734D04D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sp>
        <p:nvSpPr>
          <p:cNvPr id="36" name="Text Box 20">
            <a:extLst>
              <a:ext uri="{FF2B5EF4-FFF2-40B4-BE49-F238E27FC236}">
                <a16:creationId xmlns:a16="http://schemas.microsoft.com/office/drawing/2014/main" id="{A4D14A3A-A109-4005-A8F3-24E16D51299A}"/>
              </a:ext>
            </a:extLst>
          </p:cNvPr>
          <p:cNvSpPr txBox="1">
            <a:spLocks noChangeArrowheads="1"/>
          </p:cNvSpPr>
          <p:nvPr/>
        </p:nvSpPr>
        <p:spPr bwMode="auto">
          <a:xfrm>
            <a:off x="4388123" y="4040127"/>
            <a:ext cx="914896"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Active</a:t>
            </a:r>
            <a:r>
              <a:rPr lang="en-US" sz="2100" i="1" baseline="-25000" dirty="0"/>
              <a:t>↑</a:t>
            </a:r>
            <a:endParaRPr lang="en-US" sz="2100" i="1" dirty="0"/>
          </a:p>
        </p:txBody>
      </p:sp>
      <p:sp>
        <p:nvSpPr>
          <p:cNvPr id="37" name="Text Box 20">
            <a:extLst>
              <a:ext uri="{FF2B5EF4-FFF2-40B4-BE49-F238E27FC236}">
                <a16:creationId xmlns:a16="http://schemas.microsoft.com/office/drawing/2014/main" id="{80AE5113-325A-4AA1-8009-156B21DB7F06}"/>
              </a:ext>
            </a:extLst>
          </p:cNvPr>
          <p:cNvSpPr txBox="1">
            <a:spLocks noChangeArrowheads="1"/>
          </p:cNvSpPr>
          <p:nvPr/>
        </p:nvSpPr>
        <p:spPr bwMode="auto">
          <a:xfrm>
            <a:off x="4417619" y="5378562"/>
            <a:ext cx="848119"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Plate</a:t>
            </a:r>
            <a:r>
              <a:rPr lang="en-US" sz="2100" i="1" baseline="-25000" dirty="0"/>
              <a:t>↑</a:t>
            </a:r>
            <a:endParaRPr lang="en-US" sz="2100" i="1" dirty="0"/>
          </a:p>
        </p:txBody>
      </p:sp>
      <p:sp>
        <p:nvSpPr>
          <p:cNvPr id="38" name="Text Box 20">
            <a:extLst>
              <a:ext uri="{FF2B5EF4-FFF2-40B4-BE49-F238E27FC236}">
                <a16:creationId xmlns:a16="http://schemas.microsoft.com/office/drawing/2014/main" id="{34217669-28C0-448E-85A2-639211635F41}"/>
              </a:ext>
            </a:extLst>
          </p:cNvPr>
          <p:cNvSpPr txBox="1">
            <a:spLocks noChangeArrowheads="1"/>
          </p:cNvSpPr>
          <p:nvPr/>
        </p:nvSpPr>
        <p:spPr bwMode="auto">
          <a:xfrm>
            <a:off x="1314450" y="6366104"/>
            <a:ext cx="914896"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Active</a:t>
            </a:r>
            <a:r>
              <a:rPr lang="en-US" sz="2100" i="1" baseline="-25000" dirty="0"/>
              <a:t>↑</a:t>
            </a:r>
            <a:endParaRPr lang="en-US" sz="2100" i="1"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EF79740-7ED7-407D-BB14-C7523CB1FD2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611428"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a:extLst>
              <a:ext uri="{FF2B5EF4-FFF2-40B4-BE49-F238E27FC236}">
                <a16:creationId xmlns:a16="http://schemas.microsoft.com/office/drawing/2014/main" id="{C41E67A2-AB04-47B6-8BD8-90DC670FC8A1}"/>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7"/>
            <a:ext cx="2675809" cy="249905"/>
          </a:xfrm>
          <a:prstGeom prst="rect">
            <a:avLst/>
          </a:prstGeom>
        </p:spPr>
      </p:pic>
      <p:pic>
        <p:nvPicPr>
          <p:cNvPr id="5" name="Picture 4">
            <a:extLst>
              <a:ext uri="{FF2B5EF4-FFF2-40B4-BE49-F238E27FC236}">
                <a16:creationId xmlns:a16="http://schemas.microsoft.com/office/drawing/2014/main" id="{ABF3E9CC-CC83-4E6F-AAF1-51B13D44FDA8}"/>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8095"/>
          </a:xfrm>
          <a:prstGeom prst="rect">
            <a:avLst/>
          </a:prstGeom>
        </p:spPr>
      </p:pic>
      <p:pic>
        <p:nvPicPr>
          <p:cNvPr id="7" name="Picture 6">
            <a:extLst>
              <a:ext uri="{FF2B5EF4-FFF2-40B4-BE49-F238E27FC236}">
                <a16:creationId xmlns:a16="http://schemas.microsoft.com/office/drawing/2014/main" id="{82D4304E-4524-4686-B080-107C4D3459A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2" y="3475003"/>
            <a:ext cx="2640762" cy="527238"/>
          </a:xfrm>
          <a:prstGeom prst="rect">
            <a:avLst/>
          </a:prstGeom>
        </p:spPr>
      </p:pic>
      <p:pic>
        <p:nvPicPr>
          <p:cNvPr id="9" name="Picture 8">
            <a:extLst>
              <a:ext uri="{FF2B5EF4-FFF2-40B4-BE49-F238E27FC236}">
                <a16:creationId xmlns:a16="http://schemas.microsoft.com/office/drawing/2014/main" id="{EC3FF1D3-E9C5-445B-A91A-5C987B377D1B}"/>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2" y="4486062"/>
            <a:ext cx="2400000" cy="542476"/>
          </a:xfrm>
          <a:prstGeom prst="rect">
            <a:avLst/>
          </a:prstGeom>
        </p:spPr>
      </p:pic>
      <p:pic>
        <p:nvPicPr>
          <p:cNvPr id="11" name="Picture 10">
            <a:extLst>
              <a:ext uri="{FF2B5EF4-FFF2-40B4-BE49-F238E27FC236}">
                <a16:creationId xmlns:a16="http://schemas.microsoft.com/office/drawing/2014/main" id="{FF5DF6D6-C52E-4678-AE99-BFE8AE83D041}"/>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32"/>
            <a:ext cx="4330666" cy="608000"/>
          </a:xfrm>
          <a:prstGeom prst="rect">
            <a:avLst/>
          </a:prstGeom>
        </p:spPr>
      </p:pic>
      <p:pic>
        <p:nvPicPr>
          <p:cNvPr id="14" name="Picture 13">
            <a:extLst>
              <a:ext uri="{FF2B5EF4-FFF2-40B4-BE49-F238E27FC236}">
                <a16:creationId xmlns:a16="http://schemas.microsoft.com/office/drawing/2014/main" id="{EACF675E-8336-474A-97EA-F4BE36484AC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8"/>
            <a:ext cx="2371047" cy="679619"/>
          </a:xfrm>
          <a:prstGeom prst="rect">
            <a:avLst/>
          </a:prstGeom>
        </p:spPr>
      </p:pic>
      <p:pic>
        <p:nvPicPr>
          <p:cNvPr id="19" name="Picture 18">
            <a:extLst>
              <a:ext uri="{FF2B5EF4-FFF2-40B4-BE49-F238E27FC236}">
                <a16:creationId xmlns:a16="http://schemas.microsoft.com/office/drawing/2014/main" id="{06E69277-C4BB-4014-A9EE-29BE24414CF0}"/>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26666" cy="73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blanket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target turbidity</a:t>
            </a:r>
          </a:p>
          <a:p>
            <a:pPr lvl="1"/>
            <a:r>
              <a:rPr lang="en-US" sz="2000" dirty="0"/>
              <a:t>particle size distribution after floc blanket</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sp>
        <p:nvSpPr>
          <p:cNvPr id="6" name="TextBox 5"/>
          <p:cNvSpPr txBox="1"/>
          <p:nvPr/>
        </p:nvSpPr>
        <p:spPr>
          <a:xfrm>
            <a:off x="6792009" y="6488668"/>
            <a:ext cx="2351991" cy="369332"/>
          </a:xfrm>
          <a:prstGeom prst="rect">
            <a:avLst/>
          </a:prstGeom>
          <a:noFill/>
        </p:spPr>
        <p:txBody>
          <a:bodyPr wrap="none" rtlCol="0">
            <a:spAutoFit/>
          </a:bodyPr>
          <a:lstStyle/>
          <a:p>
            <a:r>
              <a:rPr lang="en-US" sz="1800" dirty="0">
                <a:solidFill>
                  <a:schemeClr val="accent1"/>
                </a:solidFill>
              </a:rPr>
              <a:t>2011 AguaClara design</a:t>
            </a:r>
          </a:p>
        </p:txBody>
      </p:sp>
      <p:sp>
        <p:nvSpPr>
          <p:cNvPr id="7" name="Rectangle 6"/>
          <p:cNvSpPr/>
          <p:nvPr/>
        </p:nvSpPr>
        <p:spPr>
          <a:xfrm>
            <a:off x="7978828" y="1503997"/>
            <a:ext cx="982961" cy="523220"/>
          </a:xfrm>
          <a:prstGeom prst="rect">
            <a:avLst/>
          </a:prstGeom>
        </p:spPr>
        <p:txBody>
          <a:bodyPr wrap="none">
            <a:spAutoFit/>
          </a:bodyPr>
          <a:lstStyle/>
          <a:p>
            <a:r>
              <a:rPr lang="en-US" dirty="0" err="1"/>
              <a:t>V</a:t>
            </a:r>
            <a:r>
              <a:rPr lang="en-US" baseline="-25000" dirty="0" err="1">
                <a:cs typeface="Times New Roman" pitchFamily="18" charset="0"/>
              </a:rPr>
              <a:t>Sed</a:t>
            </a:r>
            <a:r>
              <a:rPr lang="en-US" baseline="-25000" dirty="0">
                <a:cs typeface="Times New Roman" pitchFamily="18" charset="0"/>
              </a:rPr>
              <a:t>↑</a:t>
            </a:r>
            <a:r>
              <a:rPr lang="en-US" baseline="-25000" dirty="0"/>
              <a:t> </a:t>
            </a:r>
            <a:endParaRPr lang="en-US" dirty="0"/>
          </a:p>
        </p:txBody>
      </p:sp>
      <p:sp>
        <p:nvSpPr>
          <p:cNvPr id="11" name="TextBox 10"/>
          <p:cNvSpPr txBox="1"/>
          <p:nvPr/>
        </p:nvSpPr>
        <p:spPr>
          <a:xfrm>
            <a:off x="5985332" y="3111335"/>
            <a:ext cx="2484976" cy="523220"/>
          </a:xfrm>
          <a:prstGeom prst="rect">
            <a:avLst/>
          </a:prstGeom>
          <a:noFill/>
        </p:spPr>
        <p:txBody>
          <a:bodyPr wrap="none" rtlCol="0">
            <a:spAutoFit/>
          </a:bodyPr>
          <a:lstStyle/>
          <a:p>
            <a:r>
              <a:rPr lang="en-US" dirty="0">
                <a:solidFill>
                  <a:schemeClr val="accent4"/>
                </a:solidFill>
              </a:rPr>
              <a:t>Needs research!</a:t>
            </a:r>
          </a:p>
        </p:txBody>
      </p:sp>
      <p:pic>
        <p:nvPicPr>
          <p:cNvPr id="12" name="Picture 2" descr="Sage or Guide">
            <a:hlinkClick r:id="rId7" action="ppaction://hlinkpres?slideindex=3&amp;slidetitle=Plastic"/>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1238" y="9878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02128" y="6488668"/>
            <a:ext cx="2384051" cy="369332"/>
          </a:xfrm>
          <a:prstGeom prst="rect">
            <a:avLst/>
          </a:prstGeom>
          <a:noFill/>
        </p:spPr>
        <p:txBody>
          <a:bodyPr wrap="none" rtlCol="0">
            <a:spAutoFit/>
          </a:bodyPr>
          <a:lstStyle/>
          <a:p>
            <a:r>
              <a:rPr lang="en-US" sz="1800" dirty="0"/>
              <a:t>* Active research topic!</a:t>
            </a:r>
          </a:p>
        </p:txBody>
      </p:sp>
      <p:pic>
        <p:nvPicPr>
          <p:cNvPr id="8" name="Picture 7">
            <a:extLst>
              <a:ext uri="{FF2B5EF4-FFF2-40B4-BE49-F238E27FC236}">
                <a16:creationId xmlns:a16="http://schemas.microsoft.com/office/drawing/2014/main" id="{2CABBB50-8FB8-458A-9C44-B18261BB857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025408" y="601753"/>
            <a:ext cx="2936381" cy="557714"/>
          </a:xfrm>
          <a:prstGeom prst="rect">
            <a:avLst/>
          </a:prstGeom>
        </p:spPr>
      </p:pic>
      <p:pic>
        <p:nvPicPr>
          <p:cNvPr id="10" name="Picture 9">
            <a:extLst>
              <a:ext uri="{FF2B5EF4-FFF2-40B4-BE49-F238E27FC236}">
                <a16:creationId xmlns:a16="http://schemas.microsoft.com/office/drawing/2014/main" id="{96165AB4-917D-42BD-99AE-4BE9F369AF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752772" y="2507589"/>
            <a:ext cx="251847" cy="2414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592054" y="3783441"/>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33177" y="4477395"/>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651114" y="5700383"/>
            <a:ext cx="174223" cy="19492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
          <p:cNvSpPr>
            <a:spLocks noChangeShapeType="1"/>
          </p:cNvSpPr>
          <p:nvPr/>
        </p:nvSpPr>
        <p:spPr bwMode="auto">
          <a:xfrm rot="1800000" flipV="1">
            <a:off x="1782763" y="1662246"/>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3" y="1662246"/>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p:txBody>
          <a:bodyPr/>
          <a:lstStyle/>
          <a:p>
            <a:r>
              <a:rPr lang="en-US" dirty="0"/>
              <a:t>Plate Settler Spacing Constraints: Floc Rollup</a:t>
            </a:r>
          </a:p>
        </p:txBody>
      </p:sp>
      <p:sp>
        <p:nvSpPr>
          <p:cNvPr id="777264" name="Freeform 48"/>
          <p:cNvSpPr>
            <a:spLocks/>
          </p:cNvSpPr>
          <p:nvPr/>
        </p:nvSpPr>
        <p:spPr bwMode="auto">
          <a:xfrm>
            <a:off x="2162911" y="3103696"/>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5572247" y="1653454"/>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6123263" y="1653454"/>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5882060" y="3094904"/>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1078339" y="5497110"/>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624758" y="5544003"/>
            <a:ext cx="205153" cy="205153"/>
          </a:xfrm>
          <a:prstGeom prst="rect">
            <a:avLst/>
          </a:prstGeom>
          <a:noFill/>
          <a:ln w="9525">
            <a:noFill/>
            <a:miter lim="800000"/>
            <a:headEnd/>
            <a:tailEnd/>
          </a:ln>
          <a:effectLst/>
        </p:spPr>
      </p:pic>
      <p:pic>
        <p:nvPicPr>
          <p:cNvPr id="11" name="Picture 2" descr="Sage or Guide">
            <a:hlinkClick r:id="rId3" action="ppaction://hlinkpres?slideindex=4&amp;slidetitle=RollupExpectations"/>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22222E-6 -4.44444E-6 L 0.25382 -0.39745 " pathEditMode="relative" ptsTypes="AA">
                                      <p:cBhvr>
                                        <p:cTn id="6" dur="3000" fill="hold"/>
                                        <p:tgtEl>
                                          <p:spTgt spid="329"/>
                                        </p:tgtEl>
                                        <p:attrNameLst>
                                          <p:attrName>ppt_x</p:attrName>
                                          <p:attrName>ppt_y</p:attrName>
                                        </p:attrNameLst>
                                      </p:cBhvr>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5382 -0.39746 L 0.08073 -0.01412 " pathEditMode="relative" rAng="0" ptsTypes="AA">
                                      <p:cBhvr>
                                        <p:cTn id="11" dur="5000" fill="hold"/>
                                        <p:tgtEl>
                                          <p:spTgt spid="329"/>
                                        </p:tgtEl>
                                        <p:attrNameLst>
                                          <p:attrName>ppt_x</p:attrName>
                                          <p:attrName>ppt_y</p:attrName>
                                        </p:attrNameLst>
                                      </p:cBhvr>
                                      <p:rCtr x="-87" y="19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8073 -0.01412 L 0.08073 0.31921 " pathEditMode="relative" rAng="0" ptsTypes="AA">
                                      <p:cBhvr>
                                        <p:cTn id="14" dur="3000" fill="hold"/>
                                        <p:tgtEl>
                                          <p:spTgt spid="329"/>
                                        </p:tgtEl>
                                        <p:attrNameLst>
                                          <p:attrName>ppt_x</p:attrName>
                                          <p:attrName>ppt_y</p:attrName>
                                        </p:attrNameLst>
                                      </p:cBhvr>
                                      <p:rCtr x="0" y="167"/>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9 -0.00023 L 0.18871 -0.39213 " pathEditMode="relative" rAng="0" ptsTypes="AA">
                                      <p:cBhvr>
                                        <p:cTn id="20" dur="3000" fill="hold"/>
                                        <p:tgtEl>
                                          <p:spTgt spid="330"/>
                                        </p:tgtEl>
                                        <p:attrNameLst>
                                          <p:attrName>ppt_x</p:attrName>
                                          <p:attrName>ppt_y</p:attrName>
                                        </p:attrNameLst>
                                      </p:cBhvr>
                                      <p:rCtr x="94" y="-196"/>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8872 -0.39213 L 0.25781 -0.55 " pathEditMode="relative" rAng="0" ptsTypes="AA">
                                      <p:cBhvr>
                                        <p:cTn id="25" dur="3000" fill="hold"/>
                                        <p:tgtEl>
                                          <p:spTgt spid="330"/>
                                        </p:tgtEl>
                                        <p:attrNameLst>
                                          <p:attrName>ppt_x</p:attrName>
                                          <p:attrName>ppt_y</p:attrName>
                                        </p:attrNameLst>
                                      </p:cBhvr>
                                      <p:rCtr x="35" y="-7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149906" y="1588183"/>
            <a:ext cx="5410764" cy="4525963"/>
          </a:xfrm>
        </p:spPr>
        <p:txBody>
          <a:bodyPr/>
          <a:lstStyle/>
          <a:p>
            <a:r>
              <a:rPr lang="en-US" sz="2400" dirty="0"/>
              <a:t>Find the velocity gradient next to the plate</a:t>
            </a:r>
          </a:p>
          <a:p>
            <a:r>
              <a:rPr lang="en-US" sz="2400" dirty="0"/>
              <a:t>Find the fluid velocity at the center of the floc</a:t>
            </a:r>
          </a:p>
          <a:p>
            <a:r>
              <a:rPr lang="en-US" sz="2400" dirty="0"/>
              <a:t>Find the terminal velocity of the floc down the plate (for the case of zero velocity fluid)</a:t>
            </a:r>
          </a:p>
          <a:p>
            <a:r>
              <a:rPr lang="en-US" sz="2400" dirty="0"/>
              <a:t>Set those two velocities equal for the critical case of no movement</a:t>
            </a:r>
          </a:p>
          <a:p>
            <a:r>
              <a:rPr lang="en-US" sz="2400" dirty="0"/>
              <a:t>Find the floc sedimentation velocity that can be captured given a plate spacing (</a:t>
            </a:r>
            <a:r>
              <a:rPr lang="en-US" sz="2400" dirty="0" err="1"/>
              <a:t>V</a:t>
            </a:r>
            <a:r>
              <a:rPr lang="en-US" sz="2400" baseline="-25000" dirty="0" err="1"/>
              <a:t>Slide</a:t>
            </a:r>
            <a:r>
              <a:rPr lang="en-US" sz="2400" dirty="0"/>
              <a:t>)</a:t>
            </a:r>
          </a:p>
          <a:p>
            <a:endParaRPr lang="en-US" sz="2400" dirty="0"/>
          </a:p>
        </p:txBody>
      </p:sp>
      <p:cxnSp>
        <p:nvCxnSpPr>
          <p:cNvPr id="4" name="Straight Arrow Connector 3"/>
          <p:cNvCxnSpPr/>
          <p:nvPr/>
        </p:nvCxnSpPr>
        <p:spPr bwMode="auto">
          <a:xfrm rot="5400000" flipH="1" flipV="1">
            <a:off x="7563929" y="237432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6513844" y="164299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7961644" y="164299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7449814" y="177369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555735" y="275912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6057857" y="452585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5934860" y="455369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6114155" y="465230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6284485" y="475091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6481709" y="486745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14" name="Object 9 1"/>
          <p:cNvGraphicFramePr>
            <a:graphicFrameLocks noChangeAspect="1"/>
          </p:cNvGraphicFramePr>
          <p:nvPr>
            <p:extLst>
              <p:ext uri="{D42A27DB-BD31-4B8C-83A1-F6EECF244321}">
                <p14:modId xmlns:p14="http://schemas.microsoft.com/office/powerpoint/2010/main" val="2516890244"/>
              </p:ext>
            </p:extLst>
          </p:nvPr>
        </p:nvGraphicFramePr>
        <p:xfrm>
          <a:off x="6486673" y="4697213"/>
          <a:ext cx="304800" cy="381000"/>
        </p:xfrm>
        <a:graphic>
          <a:graphicData uri="http://schemas.openxmlformats.org/presentationml/2006/ole">
            <mc:AlternateContent xmlns:mc="http://schemas.openxmlformats.org/markup-compatibility/2006">
              <mc:Choice xmlns:v="urn:schemas-microsoft-com:vml" Requires="v">
                <p:oleObj spid="_x0000_s1831029" name="Equation" r:id="rId6" imgW="304560" imgH="380880" progId="Equation.DSMT4">
                  <p:embed/>
                </p:oleObj>
              </mc:Choice>
              <mc:Fallback>
                <p:oleObj name="Equation" r:id="rId6" imgW="304560" imgH="380880" progId="Equation.DSMT4">
                  <p:embed/>
                  <p:pic>
                    <p:nvPicPr>
                      <p:cNvPr id="44"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6673" y="469721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 name="Straight Arrow Connector 14"/>
          <p:cNvCxnSpPr/>
          <p:nvPr/>
        </p:nvCxnSpPr>
        <p:spPr bwMode="auto">
          <a:xfrm rot="5400000" flipH="1" flipV="1">
            <a:off x="7869510" y="300506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16" name="TextBox 15"/>
          <p:cNvSpPr txBox="1"/>
          <p:nvPr/>
        </p:nvSpPr>
        <p:spPr>
          <a:xfrm>
            <a:off x="7605539" y="2697057"/>
            <a:ext cx="468398" cy="523220"/>
          </a:xfrm>
          <a:prstGeom prst="rect">
            <a:avLst/>
          </a:prstGeom>
          <a:noFill/>
        </p:spPr>
        <p:txBody>
          <a:bodyPr wrap="none" rtlCol="0">
            <a:spAutoFit/>
          </a:bodyPr>
          <a:lstStyle/>
          <a:p>
            <a:r>
              <a:rPr lang="en-US" i="1" dirty="0"/>
              <a:t>v</a:t>
            </a:r>
            <a:r>
              <a:rPr lang="el-GR" i="1" baseline="-25000" dirty="0"/>
              <a:t>α</a:t>
            </a:r>
            <a:endParaRPr lang="en-US" i="1" baseline="-25000" dirty="0"/>
          </a:p>
        </p:txBody>
      </p:sp>
      <p:grpSp>
        <p:nvGrpSpPr>
          <p:cNvPr id="25" name="Group 24"/>
          <p:cNvGrpSpPr/>
          <p:nvPr/>
        </p:nvGrpSpPr>
        <p:grpSpPr>
          <a:xfrm>
            <a:off x="7090224" y="3339542"/>
            <a:ext cx="1108749" cy="1620215"/>
            <a:chOff x="1767453" y="3358792"/>
            <a:chExt cx="1108749" cy="1620215"/>
          </a:xfrm>
        </p:grpSpPr>
        <p:pic>
          <p:nvPicPr>
            <p:cNvPr id="26" name="Picture 56"/>
            <p:cNvPicPr>
              <a:picLocks noChangeAspect="1" noChangeArrowheads="1"/>
            </p:cNvPicPr>
            <p:nvPr/>
          </p:nvPicPr>
          <p:blipFill>
            <a:blip r:embed="rId8"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41" name="Group 40">
            <a:extLst>
              <a:ext uri="{FF2B5EF4-FFF2-40B4-BE49-F238E27FC236}">
                <a16:creationId xmlns:a16="http://schemas.microsoft.com/office/drawing/2014/main" id="{219ACF47-5E76-4FBA-B2A8-A098689DA38A}"/>
              </a:ext>
            </a:extLst>
          </p:cNvPr>
          <p:cNvGrpSpPr/>
          <p:nvPr/>
        </p:nvGrpSpPr>
        <p:grpSpPr>
          <a:xfrm>
            <a:off x="5574461" y="5766062"/>
            <a:ext cx="2952534" cy="751051"/>
            <a:chOff x="5574461" y="5766062"/>
            <a:chExt cx="2952534" cy="751051"/>
          </a:xfrm>
        </p:grpSpPr>
        <p:grpSp>
          <p:nvGrpSpPr>
            <p:cNvPr id="35" name="Group 34">
              <a:extLst>
                <a:ext uri="{FF2B5EF4-FFF2-40B4-BE49-F238E27FC236}">
                  <a16:creationId xmlns:a16="http://schemas.microsoft.com/office/drawing/2014/main" id="{93DCB865-7661-42FB-9E78-7A2EDD97B72B}"/>
                </a:ext>
              </a:extLst>
            </p:cNvPr>
            <p:cNvGrpSpPr/>
            <p:nvPr/>
          </p:nvGrpSpPr>
          <p:grpSpPr>
            <a:xfrm>
              <a:off x="5678065" y="5766062"/>
              <a:ext cx="2848930" cy="751051"/>
              <a:chOff x="5678065" y="5766062"/>
              <a:chExt cx="2848930" cy="751051"/>
            </a:xfrm>
          </p:grpSpPr>
          <p:grpSp>
            <p:nvGrpSpPr>
              <p:cNvPr id="17" name="Group 16"/>
              <p:cNvGrpSpPr/>
              <p:nvPr/>
            </p:nvGrpSpPr>
            <p:grpSpPr>
              <a:xfrm>
                <a:off x="5678065" y="576606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34" name="Picture 33">
                <a:extLst>
                  <a:ext uri="{FF2B5EF4-FFF2-40B4-BE49-F238E27FC236}">
                    <a16:creationId xmlns:a16="http://schemas.microsoft.com/office/drawing/2014/main" id="{75655CA8-44ED-47D2-8CF1-93D673745F09}"/>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114424" y="5891893"/>
                <a:ext cx="1412571" cy="521143"/>
              </a:xfrm>
              <a:prstGeom prst="rect">
                <a:avLst/>
              </a:prstGeom>
            </p:spPr>
          </p:pic>
        </p:grpSp>
        <p:pic>
          <p:nvPicPr>
            <p:cNvPr id="37" name="Picture 36">
              <a:extLst>
                <a:ext uri="{FF2B5EF4-FFF2-40B4-BE49-F238E27FC236}">
                  <a16:creationId xmlns:a16="http://schemas.microsoft.com/office/drawing/2014/main" id="{7EF01886-B82A-4126-A076-CCC3D867E7E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119212" y="6045730"/>
              <a:ext cx="672261" cy="225479"/>
            </a:xfrm>
            <a:prstGeom prst="rect">
              <a:avLst/>
            </a:prstGeom>
          </p:spPr>
        </p:pic>
        <p:pic>
          <p:nvPicPr>
            <p:cNvPr id="40" name="Picture 39">
              <a:extLst>
                <a:ext uri="{FF2B5EF4-FFF2-40B4-BE49-F238E27FC236}">
                  <a16:creationId xmlns:a16="http://schemas.microsoft.com/office/drawing/2014/main" id="{A37BD546-A504-44E8-8971-275C095DD85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574461" y="5849893"/>
              <a:ext cx="232438" cy="194858"/>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326921"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45456"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CC5ADB4A-BDF5-4F87-B5AA-F8CC127140C9}"/>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6" y="3436028"/>
            <a:ext cx="2653302" cy="610509"/>
          </a:xfrm>
          <a:prstGeom prst="rect">
            <a:avLst/>
          </a:prstGeom>
        </p:spPr>
      </p:pic>
      <p:pic>
        <p:nvPicPr>
          <p:cNvPr id="11" name="Picture 10">
            <a:extLst>
              <a:ext uri="{FF2B5EF4-FFF2-40B4-BE49-F238E27FC236}">
                <a16:creationId xmlns:a16="http://schemas.microsoft.com/office/drawing/2014/main" id="{1B70E9EC-5C5A-4C9C-9F4D-67DB663FF73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3" name="Picture 12">
            <a:extLst>
              <a:ext uri="{FF2B5EF4-FFF2-40B4-BE49-F238E27FC236}">
                <a16:creationId xmlns:a16="http://schemas.microsoft.com/office/drawing/2014/main" id="{D5EB8B2C-BBA0-42F2-BBE2-8B12D751DCC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4"/>
            <a:ext cx="1773714" cy="559238"/>
          </a:xfrm>
          <a:prstGeom prst="rect">
            <a:avLst/>
          </a:prstGeom>
        </p:spPr>
      </p:pic>
      <p:pic>
        <p:nvPicPr>
          <p:cNvPr id="15" name="Picture 14">
            <a:extLst>
              <a:ext uri="{FF2B5EF4-FFF2-40B4-BE49-F238E27FC236}">
                <a16:creationId xmlns:a16="http://schemas.microsoft.com/office/drawing/2014/main" id="{7F5A6369-4817-4458-8C82-A7B54A23E2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9"/>
            <a:ext cx="2293333" cy="559238"/>
          </a:xfrm>
          <a:prstGeom prst="rect">
            <a:avLst/>
          </a:prstGeom>
        </p:spPr>
      </p:pic>
      <p:pic>
        <p:nvPicPr>
          <p:cNvPr id="17" name="Picture 16">
            <a:extLst>
              <a:ext uri="{FF2B5EF4-FFF2-40B4-BE49-F238E27FC236}">
                <a16:creationId xmlns:a16="http://schemas.microsoft.com/office/drawing/2014/main" id="{84996710-4140-464F-8841-8A4DB521F152}"/>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4190"/>
          </a:xfrm>
          <a:prstGeom prst="rect">
            <a:avLst/>
          </a:prstGeom>
        </p:spPr>
      </p:pic>
      <p:pic>
        <p:nvPicPr>
          <p:cNvPr id="19" name="Picture 18">
            <a:extLst>
              <a:ext uri="{FF2B5EF4-FFF2-40B4-BE49-F238E27FC236}">
                <a16:creationId xmlns:a16="http://schemas.microsoft.com/office/drawing/2014/main" id="{5FF0E27E-1BD5-4E27-8B57-1A5E37884089}"/>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1" name="Picture 20">
            <a:extLst>
              <a:ext uri="{FF2B5EF4-FFF2-40B4-BE49-F238E27FC236}">
                <a16:creationId xmlns:a16="http://schemas.microsoft.com/office/drawing/2014/main" id="{95EF2A7E-5411-4843-B63D-7FD0D97C478F}"/>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4" y="4877600"/>
            <a:ext cx="2238476" cy="608000"/>
          </a:xfrm>
          <a:prstGeom prst="rect">
            <a:avLst/>
          </a:prstGeom>
        </p:spPr>
      </p:pic>
      <p:pic>
        <p:nvPicPr>
          <p:cNvPr id="23" name="Picture 22">
            <a:extLst>
              <a:ext uri="{FF2B5EF4-FFF2-40B4-BE49-F238E27FC236}">
                <a16:creationId xmlns:a16="http://schemas.microsoft.com/office/drawing/2014/main" id="{7811CDD4-F733-49EB-B7F3-44A6188B835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8"/>
            <a:ext cx="1865143" cy="608000"/>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272756" y="4854108"/>
            <a:ext cx="5655715" cy="523220"/>
          </a:xfrm>
          <a:prstGeom prst="rect">
            <a:avLst/>
          </a:prstGeom>
          <a:noFill/>
        </p:spPr>
        <p:txBody>
          <a:bodyPr wrap="none" rtlCol="0">
            <a:spAutoFit/>
          </a:bodyPr>
          <a:lstStyle/>
          <a:p>
            <a:r>
              <a:rPr lang="en-US" i="1" dirty="0" err="1"/>
              <a:t>V</a:t>
            </a:r>
            <a:r>
              <a:rPr lang="en-US" i="1" baseline="-25000" dirty="0" err="1">
                <a:latin typeface="Symbol" pitchFamily="18" charset="2"/>
              </a:rPr>
              <a:t>a</a:t>
            </a:r>
            <a:r>
              <a:rPr lang="en-US" dirty="0"/>
              <a:t> is 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FF0EF0BF-6919-4BE3-958F-25E9D6C1C3D6}"/>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451491" y="1905808"/>
            <a:ext cx="2053950" cy="660687"/>
          </a:xfrm>
          <a:prstGeom prst="rect">
            <a:avLst/>
          </a:prstGeom>
        </p:spPr>
      </p:pic>
      <p:pic>
        <p:nvPicPr>
          <p:cNvPr id="6" name="Picture 5">
            <a:extLst>
              <a:ext uri="{FF2B5EF4-FFF2-40B4-BE49-F238E27FC236}">
                <a16:creationId xmlns:a16="http://schemas.microsoft.com/office/drawing/2014/main" id="{AA7B2CC3-E945-4FE3-B3EC-6570025B21F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3562187" y="1736618"/>
            <a:ext cx="5406476" cy="897524"/>
          </a:xfrm>
          <a:prstGeom prst="rect">
            <a:avLst/>
          </a:prstGeom>
        </p:spPr>
      </p:pic>
      <p:pic>
        <p:nvPicPr>
          <p:cNvPr id="10" name="Picture 9">
            <a:extLst>
              <a:ext uri="{FF2B5EF4-FFF2-40B4-BE49-F238E27FC236}">
                <a16:creationId xmlns:a16="http://schemas.microsoft.com/office/drawing/2014/main" id="{E449819C-038F-436F-ACCA-B8550EE08254}"/>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451491" y="2854216"/>
            <a:ext cx="1586286" cy="611048"/>
          </a:xfrm>
          <a:prstGeom prst="rect">
            <a:avLst/>
          </a:prstGeom>
        </p:spPr>
      </p:pic>
      <p:pic>
        <p:nvPicPr>
          <p:cNvPr id="13" name="Picture 12">
            <a:extLst>
              <a:ext uri="{FF2B5EF4-FFF2-40B4-BE49-F238E27FC236}">
                <a16:creationId xmlns:a16="http://schemas.microsoft.com/office/drawing/2014/main" id="{E2A7A06F-69CA-4C50-AC73-5DBF1DE107CE}"/>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2864180" y="3081444"/>
            <a:ext cx="1569524" cy="525714"/>
          </a:xfrm>
          <a:prstGeom prst="rect">
            <a:avLst/>
          </a:prstGeom>
        </p:spPr>
      </p:pic>
      <p:pic>
        <p:nvPicPr>
          <p:cNvPr id="16" name="Picture 15">
            <a:extLst>
              <a:ext uri="{FF2B5EF4-FFF2-40B4-BE49-F238E27FC236}">
                <a16:creationId xmlns:a16="http://schemas.microsoft.com/office/drawing/2014/main" id="{1822F30D-31CA-42A4-A1F9-C52C93A8B47C}"/>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8" name="Picture 17">
            <a:extLst>
              <a:ext uri="{FF2B5EF4-FFF2-40B4-BE49-F238E27FC236}">
                <a16:creationId xmlns:a16="http://schemas.microsoft.com/office/drawing/2014/main" id="{4A44B214-A410-4E87-A4EF-84120C067BFC}"/>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4919" y="4714504"/>
            <a:ext cx="1865143" cy="618667"/>
          </a:xfrm>
          <a:prstGeom prst="rect">
            <a:avLst/>
          </a:prstGeom>
        </p:spPr>
      </p:pic>
      <p:pic>
        <p:nvPicPr>
          <p:cNvPr id="24" name="Picture 23">
            <a:extLst>
              <a:ext uri="{FF2B5EF4-FFF2-40B4-BE49-F238E27FC236}">
                <a16:creationId xmlns:a16="http://schemas.microsoft.com/office/drawing/2014/main" id="{B4F94863-2175-4C90-9C58-47169433BDB7}"/>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388194" y="5637620"/>
            <a:ext cx="1782250" cy="747217"/>
          </a:xfrm>
          <a:prstGeom prst="rect">
            <a:avLst/>
          </a:prstGeom>
        </p:spPr>
      </p:pic>
      <p:pic>
        <p:nvPicPr>
          <p:cNvPr id="26" name="Picture 25">
            <a:extLst>
              <a:ext uri="{FF2B5EF4-FFF2-40B4-BE49-F238E27FC236}">
                <a16:creationId xmlns:a16="http://schemas.microsoft.com/office/drawing/2014/main" id="{8A3D660E-7984-4D97-8882-AACA30201954}"/>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3422788" y="4091253"/>
            <a:ext cx="1254095" cy="524190"/>
          </a:xfrm>
          <a:prstGeom prst="rect">
            <a:avLst/>
          </a:prstGeom>
        </p:spPr>
      </p:pic>
      <p:pic>
        <p:nvPicPr>
          <p:cNvPr id="29" name="Picture 28">
            <a:extLst>
              <a:ext uri="{FF2B5EF4-FFF2-40B4-BE49-F238E27FC236}">
                <a16:creationId xmlns:a16="http://schemas.microsoft.com/office/drawing/2014/main" id="{BCE3C600-B610-4BBF-BBD8-3977A4D01D04}"/>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38" name="Picture 37">
            <a:extLst>
              <a:ext uri="{FF2B5EF4-FFF2-40B4-BE49-F238E27FC236}">
                <a16:creationId xmlns:a16="http://schemas.microsoft.com/office/drawing/2014/main" id="{0DA01BCD-BD61-4730-A4F8-346F5C7FF327}"/>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669463" y="6169797"/>
            <a:ext cx="1472000" cy="617143"/>
          </a:xfrm>
          <a:prstGeom prst="rect">
            <a:avLst/>
          </a:prstGeom>
        </p:spPr>
      </p:pic>
      <p:pic>
        <p:nvPicPr>
          <p:cNvPr id="40" name="Picture 39">
            <a:extLst>
              <a:ext uri="{FF2B5EF4-FFF2-40B4-BE49-F238E27FC236}">
                <a16:creationId xmlns:a16="http://schemas.microsoft.com/office/drawing/2014/main" id="{90C99362-7A55-412E-8C1A-9E591EE77F03}"/>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12327989" y="4725171"/>
            <a:ext cx="2311619" cy="608000"/>
          </a:xfrm>
          <a:prstGeom prst="rect">
            <a:avLst/>
          </a:prstGeom>
        </p:spPr>
      </p:pic>
      <p:pic>
        <p:nvPicPr>
          <p:cNvPr id="42" name="Picture 41">
            <a:extLst>
              <a:ext uri="{FF2B5EF4-FFF2-40B4-BE49-F238E27FC236}">
                <a16:creationId xmlns:a16="http://schemas.microsoft.com/office/drawing/2014/main" id="{C41F8E58-B436-4F47-AB6C-8A44BDACECB8}"/>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12327989" y="5543104"/>
            <a:ext cx="2482286" cy="60800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918306F8-B6C3-4A7E-B3FF-201428EC438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6"/>
            <a:ext cx="1752381" cy="611048"/>
          </a:xfrm>
          <a:prstGeom prst="rect">
            <a:avLst/>
          </a:prstGeom>
        </p:spPr>
      </p:pic>
      <p:pic>
        <p:nvPicPr>
          <p:cNvPr id="5" name="Picture 4">
            <a:extLst>
              <a:ext uri="{FF2B5EF4-FFF2-40B4-BE49-F238E27FC236}">
                <a16:creationId xmlns:a16="http://schemas.microsoft.com/office/drawing/2014/main" id="{EFF3A8BC-E845-4265-A854-9B48ABD50C3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3"/>
            <a:ext cx="1712762" cy="611048"/>
          </a:xfrm>
          <a:prstGeom prst="rect">
            <a:avLst/>
          </a:prstGeom>
        </p:spPr>
      </p:pic>
      <p:pic>
        <p:nvPicPr>
          <p:cNvPr id="7" name="Picture 6">
            <a:extLst>
              <a:ext uri="{FF2B5EF4-FFF2-40B4-BE49-F238E27FC236}">
                <a16:creationId xmlns:a16="http://schemas.microsoft.com/office/drawing/2014/main" id="{BAC914B6-A9D5-4F0C-8C4F-73374A010D4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400381" cy="611048"/>
          </a:xfrm>
          <a:prstGeom prst="rect">
            <a:avLst/>
          </a:prstGeom>
        </p:spPr>
      </p:pic>
      <p:pic>
        <p:nvPicPr>
          <p:cNvPr id="9" name="Picture 8">
            <a:extLst>
              <a:ext uri="{FF2B5EF4-FFF2-40B4-BE49-F238E27FC236}">
                <a16:creationId xmlns:a16="http://schemas.microsoft.com/office/drawing/2014/main" id="{2843329C-7452-455C-8D3C-9E36C478E77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2"/>
            <a:ext cx="1551238" cy="612571"/>
          </a:xfrm>
          <a:prstGeom prst="rect">
            <a:avLst/>
          </a:prstGeom>
        </p:spPr>
      </p:pic>
      <p:pic>
        <p:nvPicPr>
          <p:cNvPr id="11" name="Picture 10">
            <a:extLst>
              <a:ext uri="{FF2B5EF4-FFF2-40B4-BE49-F238E27FC236}">
                <a16:creationId xmlns:a16="http://schemas.microsoft.com/office/drawing/2014/main" id="{229DED36-0C74-49C7-B622-3B531E63D63F}"/>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895619" cy="272762"/>
          </a:xfrm>
          <a:prstGeom prst="rect">
            <a:avLst/>
          </a:prstGeom>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6" name="Picture 5">
            <a:extLst>
              <a:ext uri="{FF2B5EF4-FFF2-40B4-BE49-F238E27FC236}">
                <a16:creationId xmlns:a16="http://schemas.microsoft.com/office/drawing/2014/main" id="{B371E8EE-227F-409D-968D-ED4C6B50497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6"/>
            <a:ext cx="1816381" cy="611048"/>
          </a:xfrm>
          <a:prstGeom prst="rect">
            <a:avLst/>
          </a:prstGeom>
        </p:spPr>
      </p:pic>
      <p:pic>
        <p:nvPicPr>
          <p:cNvPr id="18" name="Picture 17">
            <a:extLst>
              <a:ext uri="{FF2B5EF4-FFF2-40B4-BE49-F238E27FC236}">
                <a16:creationId xmlns:a16="http://schemas.microsoft.com/office/drawing/2014/main" id="{1825D322-5377-41E5-834E-AC60C1C20D0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0" name="Picture 19">
            <a:extLst>
              <a:ext uri="{FF2B5EF4-FFF2-40B4-BE49-F238E27FC236}">
                <a16:creationId xmlns:a16="http://schemas.microsoft.com/office/drawing/2014/main" id="{C0367766-9F56-4B82-A1B7-55FA2C9E1AFE}"/>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5" y="2974197"/>
            <a:ext cx="2002286" cy="562286"/>
          </a:xfrm>
          <a:prstGeom prst="rect">
            <a:avLst/>
          </a:prstGeom>
        </p:spPr>
      </p:pic>
      <p:pic>
        <p:nvPicPr>
          <p:cNvPr id="22" name="Picture 21">
            <a:extLst>
              <a:ext uri="{FF2B5EF4-FFF2-40B4-BE49-F238E27FC236}">
                <a16:creationId xmlns:a16="http://schemas.microsoft.com/office/drawing/2014/main" id="{383E6303-6FDB-40DA-9CEE-76207DF4827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587809" cy="563809"/>
          </a:xfrm>
          <a:prstGeom prst="rect">
            <a:avLst/>
          </a:prstGeom>
        </p:spPr>
      </p:pic>
      <p:pic>
        <p:nvPicPr>
          <p:cNvPr id="24" name="Picture 23">
            <a:extLst>
              <a:ext uri="{FF2B5EF4-FFF2-40B4-BE49-F238E27FC236}">
                <a16:creationId xmlns:a16="http://schemas.microsoft.com/office/drawing/2014/main" id="{9AB8497A-5306-432A-B398-BB753A54097F}"/>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33804" y="5716692"/>
            <a:ext cx="1450667" cy="594286"/>
          </a:xfrm>
          <a:prstGeom prst="rect">
            <a:avLst/>
          </a:prstGeom>
        </p:spPr>
      </p:pic>
      <p:pic>
        <p:nvPicPr>
          <p:cNvPr id="26" name="Picture 25">
            <a:extLst>
              <a:ext uri="{FF2B5EF4-FFF2-40B4-BE49-F238E27FC236}">
                <a16:creationId xmlns:a16="http://schemas.microsoft.com/office/drawing/2014/main" id="{968969B5-8B03-4B3A-BE81-4770C0C2C97E}"/>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74796" y="5747685"/>
            <a:ext cx="1593905" cy="617143"/>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41F3AD4-404E-4734-A1F5-BBD5302759C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4922172" y="1529998"/>
            <a:ext cx="3990856" cy="3868952"/>
          </a:xfrm>
          <a:prstGeom prst="rect">
            <a:avLst/>
          </a:prstGeom>
        </p:spPr>
      </p:pic>
      <p:sp>
        <p:nvSpPr>
          <p:cNvPr id="17410" name="Text Box 2"/>
          <p:cNvSpPr txBox="1">
            <a:spLocks noChangeArrowheads="1"/>
          </p:cNvSpPr>
          <p:nvPr/>
        </p:nvSpPr>
        <p:spPr bwMode="auto">
          <a:xfrm>
            <a:off x="6928718" y="1603371"/>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3581400" y="3494088"/>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3995738" y="3162300"/>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3995738" y="4284663"/>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4122738" y="2794000"/>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203200" y="3060700"/>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3171825" y="1995488"/>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4038600" y="2743200"/>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3505200" y="3403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3835400" y="5816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6995393" y="1955796"/>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3" name="Picture 12">
            <a:extLst>
              <a:ext uri="{FF2B5EF4-FFF2-40B4-BE49-F238E27FC236}">
                <a16:creationId xmlns:a16="http://schemas.microsoft.com/office/drawing/2014/main" id="{3C086A5E-F5FB-4FD6-8275-C8BFFD8C5592}"/>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52642" y="2132013"/>
            <a:ext cx="1276952" cy="355048"/>
          </a:xfrm>
          <a:prstGeom prst="rect">
            <a:avLst/>
          </a:prstGeom>
        </p:spPr>
      </p:pic>
      <p:pic>
        <p:nvPicPr>
          <p:cNvPr id="7" name="Picture 6">
            <a:extLst>
              <a:ext uri="{FF2B5EF4-FFF2-40B4-BE49-F238E27FC236}">
                <a16:creationId xmlns:a16="http://schemas.microsoft.com/office/drawing/2014/main" id="{EA31B836-CDB3-4E84-94B9-20AFF957BFA3}"/>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60210" y="3650182"/>
            <a:ext cx="513524" cy="176762"/>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807821" y="392906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3" name="Picture 22">
            <a:extLst>
              <a:ext uri="{FF2B5EF4-FFF2-40B4-BE49-F238E27FC236}">
                <a16:creationId xmlns:a16="http://schemas.microsoft.com/office/drawing/2014/main" id="{D25A6F93-B618-48DE-B498-5A33299D1586}"/>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939448" y="3637021"/>
            <a:ext cx="1244952" cy="228571"/>
          </a:xfrm>
          <a:prstGeom prst="rect">
            <a:avLst/>
          </a:prstGeom>
        </p:spPr>
      </p:pic>
      <p:pic>
        <p:nvPicPr>
          <p:cNvPr id="19" name="Picture 18">
            <a:extLst>
              <a:ext uri="{FF2B5EF4-FFF2-40B4-BE49-F238E27FC236}">
                <a16:creationId xmlns:a16="http://schemas.microsoft.com/office/drawing/2014/main" id="{84D78807-29B8-42E4-9A97-CBD6C6D1D3B4}"/>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269158" y="2769930"/>
            <a:ext cx="1881905" cy="211810"/>
          </a:xfrm>
          <a:prstGeom prst="rect">
            <a:avLst/>
          </a:prstGeom>
        </p:spPr>
      </p:pic>
      <p:pic>
        <p:nvPicPr>
          <p:cNvPr id="25" name="Picture 24">
            <a:extLst>
              <a:ext uri="{FF2B5EF4-FFF2-40B4-BE49-F238E27FC236}">
                <a16:creationId xmlns:a16="http://schemas.microsoft.com/office/drawing/2014/main" id="{07E017E5-BB26-41E6-AEE6-0922C98F8CF8}"/>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203200" y="4670840"/>
            <a:ext cx="508952" cy="211810"/>
          </a:xfrm>
          <a:prstGeom prst="rect">
            <a:avLst/>
          </a:prstGeom>
        </p:spPr>
      </p:pic>
      <p:pic>
        <p:nvPicPr>
          <p:cNvPr id="27" name="Picture 26">
            <a:extLst>
              <a:ext uri="{FF2B5EF4-FFF2-40B4-BE49-F238E27FC236}">
                <a16:creationId xmlns:a16="http://schemas.microsoft.com/office/drawing/2014/main" id="{B14E45BB-2AEC-4A4E-B9D1-8E4C0A77426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939448" y="4634846"/>
            <a:ext cx="1258667" cy="236190"/>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867712" y="491382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9" name="Picture 28">
            <a:extLst>
              <a:ext uri="{FF2B5EF4-FFF2-40B4-BE49-F238E27FC236}">
                <a16:creationId xmlns:a16="http://schemas.microsoft.com/office/drawing/2014/main" id="{6AC47682-DDF9-464E-95B3-962D279560E9}"/>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50985" y="5378168"/>
            <a:ext cx="2502095" cy="556190"/>
          </a:xfrm>
          <a:prstGeom prst="rect">
            <a:avLst/>
          </a:prstGeom>
        </p:spPr>
      </p:pic>
      <p:pic>
        <p:nvPicPr>
          <p:cNvPr id="36" name="Picture 35">
            <a:extLst>
              <a:ext uri="{FF2B5EF4-FFF2-40B4-BE49-F238E27FC236}">
                <a16:creationId xmlns:a16="http://schemas.microsoft.com/office/drawing/2014/main" id="{ECE710A4-2378-49F1-A57E-BEA419152C32}"/>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922172" y="5674952"/>
            <a:ext cx="3617193" cy="883495"/>
          </a:xfrm>
          <a:prstGeom prst="rect">
            <a:avLst/>
          </a:prstGeom>
        </p:spPr>
      </p:pic>
      <p:pic>
        <p:nvPicPr>
          <p:cNvPr id="38" name="Picture 37">
            <a:extLst>
              <a:ext uri="{FF2B5EF4-FFF2-40B4-BE49-F238E27FC236}">
                <a16:creationId xmlns:a16="http://schemas.microsoft.com/office/drawing/2014/main" id="{F004BB55-BDED-4843-B8CC-E7B140A3460A}"/>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4038600" y="2450091"/>
            <a:ext cx="237714" cy="211810"/>
          </a:xfrm>
          <a:prstGeom prst="rect">
            <a:avLst/>
          </a:prstGeom>
        </p:spPr>
      </p:pic>
      <p:pic>
        <p:nvPicPr>
          <p:cNvPr id="40" name="Picture 39">
            <a:extLst>
              <a:ext uri="{FF2B5EF4-FFF2-40B4-BE49-F238E27FC236}">
                <a16:creationId xmlns:a16="http://schemas.microsoft.com/office/drawing/2014/main" id="{5D92D7B3-BAFA-4B4C-B45D-6921A76EEEEF}"/>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3518869" y="3092451"/>
            <a:ext cx="256000" cy="211810"/>
          </a:xfrm>
          <a:prstGeom prst="rect">
            <a:avLst/>
          </a:prstGeom>
        </p:spPr>
      </p:pic>
      <p:pic>
        <p:nvPicPr>
          <p:cNvPr id="42" name="Picture 41">
            <a:extLst>
              <a:ext uri="{FF2B5EF4-FFF2-40B4-BE49-F238E27FC236}">
                <a16:creationId xmlns:a16="http://schemas.microsoft.com/office/drawing/2014/main" id="{F9D91695-D1D5-44A4-B0D2-E4DDBA331222}"/>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3862086" y="5515425"/>
            <a:ext cx="251428" cy="17676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779086" name="Equation" r:id="rId18" imgW="304560" imgH="380880" progId="Equation.DSMT4">
                  <p:embed/>
                </p:oleObj>
              </mc:Choice>
              <mc:Fallback>
                <p:oleObj name="Equation" r:id="rId18" imgW="304560" imgH="3808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5" name="TextBox 54"/>
          <p:cNvSpPr txBox="1"/>
          <p:nvPr/>
        </p:nvSpPr>
        <p:spPr>
          <a:xfrm>
            <a:off x="2282768" y="2716307"/>
            <a:ext cx="468398" cy="523220"/>
          </a:xfrm>
          <a:prstGeom prst="rect">
            <a:avLst/>
          </a:prstGeom>
          <a:noFill/>
        </p:spPr>
        <p:txBody>
          <a:bodyPr wrap="none" rtlCol="0">
            <a:spAutoFit/>
          </a:bodyPr>
          <a:lstStyle/>
          <a:p>
            <a:r>
              <a:rPr lang="en-US" i="1" dirty="0"/>
              <a:t>v</a:t>
            </a:r>
            <a:r>
              <a:rPr lang="el-GR" i="1" baseline="-25000" dirty="0"/>
              <a:t>α</a:t>
            </a:r>
            <a:endParaRPr lang="en-US" i="1" baseline="-25000" dirty="0"/>
          </a:p>
        </p:txBody>
      </p: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74" idx="0"/>
          </p:cNvCxnSpPr>
          <p:nvPr/>
        </p:nvCxnSpPr>
        <p:spPr bwMode="auto">
          <a:xfrm rot="10800000" flipV="1">
            <a:off x="5720317" y="5111169"/>
            <a:ext cx="861230" cy="130682"/>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70" name="Group 69">
            <a:extLst>
              <a:ext uri="{FF2B5EF4-FFF2-40B4-BE49-F238E27FC236}">
                <a16:creationId xmlns:a16="http://schemas.microsoft.com/office/drawing/2014/main" id="{19B2F4E1-6087-4EC3-9EBB-0B0EFB066F8B}"/>
              </a:ext>
            </a:extLst>
          </p:cNvPr>
          <p:cNvGrpSpPr/>
          <p:nvPr/>
        </p:nvGrpSpPr>
        <p:grpSpPr>
          <a:xfrm>
            <a:off x="251690" y="5863616"/>
            <a:ext cx="2952534" cy="751051"/>
            <a:chOff x="5574461" y="5766062"/>
            <a:chExt cx="2952534" cy="751051"/>
          </a:xfrm>
        </p:grpSpPr>
        <p:grpSp>
          <p:nvGrpSpPr>
            <p:cNvPr id="77" name="Group 76">
              <a:extLst>
                <a:ext uri="{FF2B5EF4-FFF2-40B4-BE49-F238E27FC236}">
                  <a16:creationId xmlns:a16="http://schemas.microsoft.com/office/drawing/2014/main" id="{E9411BE5-F884-4A16-B148-2411C3440C41}"/>
                </a:ext>
              </a:extLst>
            </p:cNvPr>
            <p:cNvGrpSpPr/>
            <p:nvPr/>
          </p:nvGrpSpPr>
          <p:grpSpPr>
            <a:xfrm>
              <a:off x="5678065" y="5766062"/>
              <a:ext cx="2848930" cy="751051"/>
              <a:chOff x="5678065" y="5766062"/>
              <a:chExt cx="2848930" cy="751051"/>
            </a:xfrm>
          </p:grpSpPr>
          <p:grpSp>
            <p:nvGrpSpPr>
              <p:cNvPr id="83" name="Group 82">
                <a:extLst>
                  <a:ext uri="{FF2B5EF4-FFF2-40B4-BE49-F238E27FC236}">
                    <a16:creationId xmlns:a16="http://schemas.microsoft.com/office/drawing/2014/main" id="{5023624F-FFBE-4129-9CE5-DF76431D45C1}"/>
                  </a:ext>
                </a:extLst>
              </p:cNvPr>
              <p:cNvGrpSpPr/>
              <p:nvPr/>
            </p:nvGrpSpPr>
            <p:grpSpPr>
              <a:xfrm>
                <a:off x="5678065" y="5766062"/>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84" name="Picture 83">
                <a:extLst>
                  <a:ext uri="{FF2B5EF4-FFF2-40B4-BE49-F238E27FC236}">
                    <a16:creationId xmlns:a16="http://schemas.microsoft.com/office/drawing/2014/main" id="{D462F540-D724-4722-A98A-1D1997ECF093}"/>
                  </a:ext>
                </a:extLst>
              </p:cNvPr>
              <p:cNvPicPr>
                <a:picLocks noChangeAspect="1"/>
              </p:cNvPicPr>
              <p:nvPr>
                <p:custDataLst>
                  <p:tags r:id="rId15"/>
                </p:custDataLst>
              </p:nvPr>
            </p:nvPicPr>
            <p:blipFill>
              <a:blip r:embed="rId21" cstate="print">
                <a:extLst>
                  <a:ext uri="{28A0092B-C50C-407E-A947-70E740481C1C}">
                    <a14:useLocalDpi xmlns:a14="http://schemas.microsoft.com/office/drawing/2010/main" val="0"/>
                  </a:ext>
                </a:extLst>
              </a:blip>
              <a:stretch>
                <a:fillRect/>
              </a:stretch>
            </p:blipFill>
            <p:spPr>
              <a:xfrm>
                <a:off x="7114424" y="5891893"/>
                <a:ext cx="1412571" cy="521143"/>
              </a:xfrm>
              <a:prstGeom prst="rect">
                <a:avLst/>
              </a:prstGeom>
            </p:spPr>
          </p:pic>
        </p:grpSp>
        <p:pic>
          <p:nvPicPr>
            <p:cNvPr id="81" name="Picture 80">
              <a:extLst>
                <a:ext uri="{FF2B5EF4-FFF2-40B4-BE49-F238E27FC236}">
                  <a16:creationId xmlns:a16="http://schemas.microsoft.com/office/drawing/2014/main" id="{9382A516-941F-4335-B68D-3C28FA585D6C}"/>
                </a:ext>
              </a:extLst>
            </p:cNvPr>
            <p:cNvPicPr>
              <a:picLocks noChangeAspect="1"/>
            </p:cNvPicPr>
            <p:nvPr>
              <p:custDataLst>
                <p:tags r:id="rId13"/>
              </p:custDataLst>
            </p:nvPr>
          </p:nvPicPr>
          <p:blipFill>
            <a:blip r:embed="rId22" cstate="print">
              <a:extLst>
                <a:ext uri="{28A0092B-C50C-407E-A947-70E740481C1C}">
                  <a14:useLocalDpi xmlns:a14="http://schemas.microsoft.com/office/drawing/2010/main" val="0"/>
                </a:ext>
              </a:extLst>
            </a:blip>
            <a:stretch>
              <a:fillRect/>
            </a:stretch>
          </p:blipFill>
          <p:spPr>
            <a:xfrm>
              <a:off x="6119212" y="6045730"/>
              <a:ext cx="672261" cy="225479"/>
            </a:xfrm>
            <a:prstGeom prst="rect">
              <a:avLst/>
            </a:prstGeom>
          </p:spPr>
        </p:pic>
        <p:pic>
          <p:nvPicPr>
            <p:cNvPr id="82" name="Picture 81">
              <a:extLst>
                <a:ext uri="{FF2B5EF4-FFF2-40B4-BE49-F238E27FC236}">
                  <a16:creationId xmlns:a16="http://schemas.microsoft.com/office/drawing/2014/main" id="{B1909D4B-A577-4DBF-80FF-434F55FBEDE5}"/>
                </a:ext>
              </a:extLst>
            </p:cNvPr>
            <p:cNvPicPr>
              <a:picLocks noChangeAspect="1"/>
            </p:cNvPicPr>
            <p:nvPr>
              <p:custDataLst>
                <p:tags r:id="rId14"/>
              </p:custDataLst>
            </p:nvPr>
          </p:nvPicPr>
          <p:blipFill>
            <a:blip r:embed="rId23" cstate="print">
              <a:extLst>
                <a:ext uri="{28A0092B-C50C-407E-A947-70E740481C1C}">
                  <a14:useLocalDpi xmlns:a14="http://schemas.microsoft.com/office/drawing/2010/main" val="0"/>
                </a:ext>
              </a:extLst>
            </a:blip>
            <a:stretch>
              <a:fillRect/>
            </a:stretch>
          </p:blipFill>
          <p:spPr>
            <a:xfrm>
              <a:off x="5574461" y="5849893"/>
              <a:ext cx="232438" cy="194858"/>
            </a:xfrm>
            <a:prstGeom prst="rect">
              <a:avLst/>
            </a:prstGeom>
          </p:spPr>
        </p:pic>
      </p:grpSp>
      <p:pic>
        <p:nvPicPr>
          <p:cNvPr id="3" name="Picture 2">
            <a:extLst>
              <a:ext uri="{FF2B5EF4-FFF2-40B4-BE49-F238E27FC236}">
                <a16:creationId xmlns:a16="http://schemas.microsoft.com/office/drawing/2014/main" id="{F24DD088-723E-46AD-8A44-695A862F945F}"/>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118561" y="1531187"/>
            <a:ext cx="1654857" cy="608000"/>
          </a:xfrm>
          <a:prstGeom prst="rect">
            <a:avLst/>
          </a:prstGeom>
        </p:spPr>
      </p:pic>
      <p:pic>
        <p:nvPicPr>
          <p:cNvPr id="89" name="Picture 88">
            <a:extLst>
              <a:ext uri="{FF2B5EF4-FFF2-40B4-BE49-F238E27FC236}">
                <a16:creationId xmlns:a16="http://schemas.microsoft.com/office/drawing/2014/main" id="{A0B5C4D2-07E0-4955-BFA2-FAD63386B1CB}"/>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4047087" y="2626532"/>
            <a:ext cx="1654857" cy="608000"/>
          </a:xfrm>
          <a:prstGeom prst="rect">
            <a:avLst/>
          </a:prstGeom>
        </p:spPr>
      </p:pic>
      <p:pic>
        <p:nvPicPr>
          <p:cNvPr id="12" name="Picture 11">
            <a:extLst>
              <a:ext uri="{FF2B5EF4-FFF2-40B4-BE49-F238E27FC236}">
                <a16:creationId xmlns:a16="http://schemas.microsoft.com/office/drawing/2014/main" id="{703376AF-73F7-45C6-A86F-537D3ABE16BF}"/>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6"/>
            <a:ext cx="1653333" cy="525714"/>
          </a:xfrm>
          <a:prstGeom prst="rect">
            <a:avLst/>
          </a:prstGeom>
        </p:spPr>
      </p:pic>
      <p:pic>
        <p:nvPicPr>
          <p:cNvPr id="14" name="Picture 13">
            <a:extLst>
              <a:ext uri="{FF2B5EF4-FFF2-40B4-BE49-F238E27FC236}">
                <a16:creationId xmlns:a16="http://schemas.microsoft.com/office/drawing/2014/main" id="{23BE764B-518D-45E1-89C8-45F69F57E07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447881" y="3866256"/>
            <a:ext cx="1412571" cy="521143"/>
          </a:xfrm>
          <a:prstGeom prst="rect">
            <a:avLst/>
          </a:prstGeom>
        </p:spPr>
      </p:pic>
      <p:pic>
        <p:nvPicPr>
          <p:cNvPr id="19" name="Picture 18">
            <a:extLst>
              <a:ext uri="{FF2B5EF4-FFF2-40B4-BE49-F238E27FC236}">
                <a16:creationId xmlns:a16="http://schemas.microsoft.com/office/drawing/2014/main" id="{B9CCF410-F84F-4026-9175-076C5600C567}"/>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5" y="5292109"/>
            <a:ext cx="2087619" cy="213333"/>
          </a:xfrm>
          <a:prstGeom prst="rect">
            <a:avLst/>
          </a:prstGeom>
        </p:spPr>
      </p:pic>
      <p:pic>
        <p:nvPicPr>
          <p:cNvPr id="22" name="Picture 21">
            <a:extLst>
              <a:ext uri="{FF2B5EF4-FFF2-40B4-BE49-F238E27FC236}">
                <a16:creationId xmlns:a16="http://schemas.microsoft.com/office/drawing/2014/main" id="{B1A9ADF6-64C2-45F5-9CCB-0171903FCC1C}"/>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596536" y="5963642"/>
            <a:ext cx="2174476" cy="525714"/>
          </a:xfrm>
          <a:prstGeom prst="rect">
            <a:avLst/>
          </a:prstGeom>
        </p:spPr>
      </p:pic>
      <p:pic>
        <p:nvPicPr>
          <p:cNvPr id="25" name="Picture 24">
            <a:extLst>
              <a:ext uri="{FF2B5EF4-FFF2-40B4-BE49-F238E27FC236}">
                <a16:creationId xmlns:a16="http://schemas.microsoft.com/office/drawing/2014/main" id="{F8D94FD2-2B9C-42DE-98CC-BE6448E18AC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6"/>
            <a:ext cx="1551238" cy="577524"/>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12211" y="2007827"/>
            <a:ext cx="3190857" cy="7254857"/>
          </a:xfrm>
          <a:prstGeom prst="rect">
            <a:avLst/>
          </a:prstGeom>
        </p:spPr>
      </p:pic>
      <p:pic>
        <p:nvPicPr>
          <p:cNvPr id="32" name="Picture 31">
            <a:extLst>
              <a:ext uri="{FF2B5EF4-FFF2-40B4-BE49-F238E27FC236}">
                <a16:creationId xmlns:a16="http://schemas.microsoft.com/office/drawing/2014/main" id="{5CA43F12-4D61-4FA1-8DD1-F3E59005DA74}"/>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7" name="Picture 36">
            <a:extLst>
              <a:ext uri="{FF2B5EF4-FFF2-40B4-BE49-F238E27FC236}">
                <a16:creationId xmlns:a16="http://schemas.microsoft.com/office/drawing/2014/main" id="{AB45F144-B734-4476-B512-9D7AA3D21E9E}"/>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45" name="Picture 44">
            <a:extLst>
              <a:ext uri="{FF2B5EF4-FFF2-40B4-BE49-F238E27FC236}">
                <a16:creationId xmlns:a16="http://schemas.microsoft.com/office/drawing/2014/main" id="{9A5F0436-CE37-46A9-807C-9C50E2BC9479}"/>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6"/>
            <a:ext cx="6262857" cy="62171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980CE76C-0003-4B07-9A62-87E4E176564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80738" y="1935126"/>
            <a:ext cx="1800763" cy="670422"/>
          </a:xfrm>
          <a:prstGeom prst="rect">
            <a:avLst/>
          </a:prstGeom>
        </p:spPr>
      </p:pic>
      <p:pic>
        <p:nvPicPr>
          <p:cNvPr id="6" name="Picture 5">
            <a:extLst>
              <a:ext uri="{FF2B5EF4-FFF2-40B4-BE49-F238E27FC236}">
                <a16:creationId xmlns:a16="http://schemas.microsoft.com/office/drawing/2014/main" id="{6AD1240A-5E84-42E6-8696-5753D4D67A21}"/>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7592" y="3400683"/>
            <a:ext cx="5042285" cy="699429"/>
          </a:xfrm>
          <a:prstGeom prst="rect">
            <a:avLst/>
          </a:prstGeom>
        </p:spPr>
      </p:pic>
      <p:pic>
        <p:nvPicPr>
          <p:cNvPr id="8" name="Picture 7">
            <a:extLst>
              <a:ext uri="{FF2B5EF4-FFF2-40B4-BE49-F238E27FC236}">
                <a16:creationId xmlns:a16="http://schemas.microsoft.com/office/drawing/2014/main" id="{1AC9673D-156B-45D0-A14F-840164D02D8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12729" y="4696183"/>
            <a:ext cx="8330762" cy="883712"/>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074878501"/>
              </p:ext>
            </p:extLst>
          </p:nvPr>
        </p:nvGraphicFramePr>
        <p:xfrm>
          <a:off x="104775" y="1419933"/>
          <a:ext cx="4941666" cy="3504492"/>
        </p:xfrm>
        <a:graphic>
          <a:graphicData uri="http://schemas.openxmlformats.org/presentationml/2006/ole">
            <mc:AlternateContent xmlns:mc="http://schemas.openxmlformats.org/markup-compatibility/2006">
              <mc:Choice xmlns:v="urn:schemas-microsoft-com:vml" Requires="v">
                <p:oleObj spid="_x0000_s885730" name="Mathcad" r:id="rId5" imgW="4257720" imgH="3019320" progId="Mathcad">
                  <p:link updateAutomatic="1"/>
                </p:oleObj>
              </mc:Choice>
              <mc:Fallback>
                <p:oleObj name="Mathcad" r:id="rId5" imgW="4257720" imgH="3019320" progId="Mathcad">
                  <p:link updateAutomatic="1"/>
                  <p:pic>
                    <p:nvPicPr>
                      <p:cNvPr id="0" name=""/>
                      <p:cNvPicPr/>
                      <p:nvPr/>
                    </p:nvPicPr>
                    <p:blipFill>
                      <a:blip r:embed="rId6"/>
                      <a:stretch>
                        <a:fillRect/>
                      </a:stretch>
                    </p:blipFill>
                    <p:spPr>
                      <a:xfrm>
                        <a:off x="104775" y="1419933"/>
                        <a:ext cx="4941666" cy="350449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Minimum Plate Settler Spacing (function of Floc </a:t>
            </a:r>
            <a:r>
              <a:rPr lang="en-US" dirty="0" err="1"/>
              <a:t>V</a:t>
            </a:r>
            <a:r>
              <a:rPr lang="en-US" baseline="-25000" dirty="0" err="1"/>
              <a:t>t</a:t>
            </a:r>
            <a:r>
              <a:rPr lang="en-US" dirty="0"/>
              <a:t>)</a:t>
            </a:r>
          </a:p>
        </p:txBody>
      </p:sp>
      <p:sp>
        <p:nvSpPr>
          <p:cNvPr id="7" name="TextBox 6"/>
          <p:cNvSpPr txBox="1"/>
          <p:nvPr/>
        </p:nvSpPr>
        <p:spPr>
          <a:xfrm>
            <a:off x="0" y="5903893"/>
            <a:ext cx="9144000" cy="954107"/>
          </a:xfrm>
          <a:prstGeom prst="rect">
            <a:avLst/>
          </a:prstGeom>
          <a:noFill/>
        </p:spPr>
        <p:txBody>
          <a:bodyPr wrap="square" rtlCol="0">
            <a:spAutoFit/>
          </a:bodyPr>
          <a:lstStyle/>
          <a:p>
            <a:r>
              <a:rPr lang="en-US" dirty="0"/>
              <a:t>Plate settler spacing of 5 mm or larger should be adequate if the capture velocity is 0.12 mm/s</a:t>
            </a:r>
          </a:p>
        </p:txBody>
      </p:sp>
      <p:cxnSp>
        <p:nvCxnSpPr>
          <p:cNvPr id="10" name="Straight Arrow Connector 9"/>
          <p:cNvCxnSpPr/>
          <p:nvPr/>
        </p:nvCxnSpPr>
        <p:spPr bwMode="auto">
          <a:xfrm flipV="1">
            <a:off x="1014641" y="3781813"/>
            <a:ext cx="0" cy="498022"/>
          </a:xfrm>
          <a:prstGeom prst="straightConnector1">
            <a:avLst/>
          </a:prstGeom>
          <a:noFill/>
          <a:ln w="28575" cap="flat" cmpd="sng" algn="ctr">
            <a:solidFill>
              <a:schemeClr val="accent4"/>
            </a:solidFill>
            <a:prstDash val="solid"/>
            <a:round/>
            <a:headEnd type="none" w="lg" len="med"/>
            <a:tailEnd type="arrow"/>
          </a:ln>
          <a:effectLst/>
        </p:spPr>
      </p:cxnSp>
      <p:cxnSp>
        <p:nvCxnSpPr>
          <p:cNvPr id="11" name="Straight Arrow Connector 10"/>
          <p:cNvCxnSpPr/>
          <p:nvPr/>
        </p:nvCxnSpPr>
        <p:spPr bwMode="auto">
          <a:xfrm flipH="1">
            <a:off x="647700" y="3781813"/>
            <a:ext cx="366941" cy="0"/>
          </a:xfrm>
          <a:prstGeom prst="straightConnector1">
            <a:avLst/>
          </a:prstGeom>
          <a:noFill/>
          <a:ln w="28575" cap="flat" cmpd="sng" algn="ctr">
            <a:solidFill>
              <a:schemeClr val="accent4"/>
            </a:solidFill>
            <a:prstDash val="solid"/>
            <a:round/>
            <a:headEnd type="none" w="lg" len="med"/>
            <a:tailEnd type="arrow"/>
          </a:ln>
          <a:effectLst/>
        </p:spPr>
      </p:cxnSp>
      <p:sp>
        <p:nvSpPr>
          <p:cNvPr id="16" name="TextBox 15"/>
          <p:cNvSpPr txBox="1"/>
          <p:nvPr/>
        </p:nvSpPr>
        <p:spPr>
          <a:xfrm>
            <a:off x="5029200" y="1499378"/>
            <a:ext cx="4086809" cy="707886"/>
          </a:xfrm>
          <a:prstGeom prst="rect">
            <a:avLst/>
          </a:prstGeom>
          <a:noFill/>
        </p:spPr>
        <p:txBody>
          <a:bodyPr wrap="square" rtlCol="0">
            <a:spAutoFit/>
          </a:bodyPr>
          <a:lstStyle/>
          <a:p>
            <a:r>
              <a:rPr lang="en-US" sz="2000" dirty="0"/>
              <a:t>Fewer, but longer plate settlers due to higher </a:t>
            </a:r>
            <a:r>
              <a:rPr lang="en-US" sz="2000" dirty="0" err="1"/>
              <a:t>upflow</a:t>
            </a:r>
            <a:r>
              <a:rPr lang="en-US" sz="2000" dirty="0"/>
              <a:t> velocity in the </a:t>
            </a:r>
            <a:r>
              <a:rPr lang="en-US" sz="2000" dirty="0" err="1"/>
              <a:t>sed</a:t>
            </a:r>
            <a:r>
              <a:rPr lang="en-US" sz="2000" dirty="0"/>
              <a:t> tank</a:t>
            </a:r>
          </a:p>
        </p:txBody>
      </p:sp>
      <p:sp>
        <p:nvSpPr>
          <p:cNvPr id="17" name="TextBox 16"/>
          <p:cNvSpPr txBox="1"/>
          <p:nvPr/>
        </p:nvSpPr>
        <p:spPr>
          <a:xfrm>
            <a:off x="5029200" y="2207264"/>
            <a:ext cx="3834883" cy="400110"/>
          </a:xfrm>
          <a:prstGeom prst="rect">
            <a:avLst/>
          </a:prstGeom>
          <a:noFill/>
        </p:spPr>
        <p:txBody>
          <a:bodyPr wrap="square" rtlCol="0">
            <a:spAutoFit/>
          </a:bodyPr>
          <a:lstStyle/>
          <a:p>
            <a:r>
              <a:rPr lang="en-US" sz="2000" dirty="0"/>
              <a:t>Current AguaClara design for </a:t>
            </a:r>
          </a:p>
        </p:txBody>
      </p:sp>
      <p:graphicFrame>
        <p:nvGraphicFramePr>
          <p:cNvPr id="884743" name="Object 4"/>
          <p:cNvGraphicFramePr>
            <a:graphicFrameLocks noChangeAspect="1"/>
          </p:cNvGraphicFramePr>
          <p:nvPr>
            <p:extLst>
              <p:ext uri="{D42A27DB-BD31-4B8C-83A1-F6EECF244321}">
                <p14:modId xmlns:p14="http://schemas.microsoft.com/office/powerpoint/2010/main" val="3550663105"/>
              </p:ext>
            </p:extLst>
          </p:nvPr>
        </p:nvGraphicFramePr>
        <p:xfrm>
          <a:off x="8178283" y="2200974"/>
          <a:ext cx="685800" cy="406400"/>
        </p:xfrm>
        <a:graphic>
          <a:graphicData uri="http://schemas.openxmlformats.org/presentationml/2006/ole">
            <mc:AlternateContent xmlns:mc="http://schemas.openxmlformats.org/markup-compatibility/2006">
              <mc:Choice xmlns:v="urn:schemas-microsoft-com:vml" Requires="v">
                <p:oleObj spid="_x0000_s885731" name="Equation" r:id="rId7" imgW="685800" imgH="406080" progId="Equation.DSMT4">
                  <p:embed/>
                </p:oleObj>
              </mc:Choice>
              <mc:Fallback>
                <p:oleObj name="Equation" r:id="rId7" imgW="685800" imgH="406080" progId="Equation.DSMT4">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8283" y="2200974"/>
                        <a:ext cx="6858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4744" name="Object 8"/>
          <p:cNvGraphicFramePr>
            <a:graphicFrameLocks noChangeAspect="1"/>
          </p:cNvGraphicFramePr>
          <p:nvPr/>
        </p:nvGraphicFramePr>
        <p:xfrm>
          <a:off x="1096963" y="6858000"/>
          <a:ext cx="6210300" cy="1168400"/>
        </p:xfrm>
        <a:graphic>
          <a:graphicData uri="http://schemas.openxmlformats.org/presentationml/2006/ole">
            <mc:AlternateContent xmlns:mc="http://schemas.openxmlformats.org/markup-compatibility/2006">
              <mc:Choice xmlns:v="urn:schemas-microsoft-com:vml" Requires="v">
                <p:oleObj spid="_x0000_s885732" name="Equation" r:id="rId9" imgW="6210000" imgH="1168200" progId="Equation.DSMT4">
                  <p:embed/>
                </p:oleObj>
              </mc:Choice>
              <mc:Fallback>
                <p:oleObj name="Equation" r:id="rId9" imgW="6210000" imgH="1168200" progId="Equation.DSMT4">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963" y="6858000"/>
                        <a:ext cx="62103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6804561" y="4334488"/>
            <a:ext cx="2339440" cy="1569660"/>
          </a:xfrm>
          <a:prstGeom prst="rect">
            <a:avLst/>
          </a:prstGeom>
          <a:noFill/>
        </p:spPr>
        <p:txBody>
          <a:bodyPr wrap="square" rtlCol="0">
            <a:spAutoFit/>
          </a:bodyPr>
          <a:lstStyle/>
          <a:p>
            <a:r>
              <a:rPr lang="en-US" sz="2400" dirty="0"/>
              <a:t>What happens if a floc forms from organic matter rather than clay?</a:t>
            </a:r>
          </a:p>
        </p:txBody>
      </p:sp>
      <p:graphicFrame>
        <p:nvGraphicFramePr>
          <p:cNvPr id="884745" name="Object 9"/>
          <p:cNvGraphicFramePr>
            <a:graphicFrameLocks noChangeAspect="1"/>
          </p:cNvGraphicFramePr>
          <p:nvPr>
            <p:extLst>
              <p:ext uri="{D42A27DB-BD31-4B8C-83A1-F6EECF244321}">
                <p14:modId xmlns:p14="http://schemas.microsoft.com/office/powerpoint/2010/main" val="549903430"/>
              </p:ext>
            </p:extLst>
          </p:nvPr>
        </p:nvGraphicFramePr>
        <p:xfrm>
          <a:off x="3157426" y="1794613"/>
          <a:ext cx="685800" cy="406400"/>
        </p:xfrm>
        <a:graphic>
          <a:graphicData uri="http://schemas.openxmlformats.org/presentationml/2006/ole">
            <mc:AlternateContent xmlns:mc="http://schemas.openxmlformats.org/markup-compatibility/2006">
              <mc:Choice xmlns:v="urn:schemas-microsoft-com:vml" Requires="v">
                <p:oleObj spid="_x0000_s885733" name="Equation" r:id="rId11" imgW="685800" imgH="406080" progId="Equation.DSMT4">
                  <p:embed/>
                </p:oleObj>
              </mc:Choice>
              <mc:Fallback>
                <p:oleObj name="Equation" r:id="rId11" imgW="685800" imgH="406080" progId="Equation.DSMT4">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57426" y="1794613"/>
                        <a:ext cx="6858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3" name="Straight Arrow Connector 12"/>
          <p:cNvCxnSpPr/>
          <p:nvPr/>
        </p:nvCxnSpPr>
        <p:spPr bwMode="auto">
          <a:xfrm flipH="1" flipV="1">
            <a:off x="4733925" y="2286000"/>
            <a:ext cx="295275" cy="1213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5046441" y="2975604"/>
            <a:ext cx="3962805" cy="954107"/>
          </a:xfrm>
          <a:prstGeom prst="rect">
            <a:avLst/>
          </a:prstGeom>
          <a:noFill/>
        </p:spPr>
        <p:txBody>
          <a:bodyPr wrap="square" rtlCol="0">
            <a:spAutoFit/>
          </a:bodyPr>
          <a:lstStyle/>
          <a:p>
            <a:r>
              <a:rPr lang="en-US" dirty="0"/>
              <a:t>Which flocs (big or little) are more like to slide up?</a:t>
            </a:r>
          </a:p>
        </p:txBody>
      </p:sp>
      <p:pic>
        <p:nvPicPr>
          <p:cNvPr id="18" name="Picture 17">
            <a:extLst>
              <a:ext uri="{FF2B5EF4-FFF2-40B4-BE49-F238E27FC236}">
                <a16:creationId xmlns:a16="http://schemas.microsoft.com/office/drawing/2014/main" id="{F4E97023-BCAB-4781-A4F7-38E9F321496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08405" y="5019135"/>
            <a:ext cx="6151385" cy="65252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rotWithShape="1">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DEA9D0E1-181D-4953-8A96-9C05AA502FC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7" y="1868037"/>
            <a:ext cx="8458201"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Plate Settler Spacing effects</a:t>
            </a:r>
          </a:p>
        </p:txBody>
      </p:sp>
      <p:sp>
        <p:nvSpPr>
          <p:cNvPr id="8" name="Content Placeholder 7"/>
          <p:cNvSpPr>
            <a:spLocks noGrp="1"/>
          </p:cNvSpPr>
          <p:nvPr>
            <p:ph idx="1"/>
          </p:nvPr>
        </p:nvSpPr>
        <p:spPr>
          <a:xfrm>
            <a:off x="1" y="1877426"/>
            <a:ext cx="5720316" cy="4114800"/>
          </a:xfrm>
        </p:spPr>
        <p:txBody>
          <a:bodyPr/>
          <a:lstStyle/>
          <a:p>
            <a:r>
              <a:rPr lang="en-US" sz="2800" dirty="0"/>
              <a:t>Plate settler spacing has a strong influence on sedimentation tank depth</a:t>
            </a:r>
          </a:p>
          <a:p>
            <a:r>
              <a:rPr lang="en-US" sz="2800" dirty="0"/>
              <a:t>Diminishing effect for small S</a:t>
            </a:r>
          </a:p>
          <a:p>
            <a:r>
              <a:rPr lang="en-US" sz="2800" dirty="0"/>
              <a:t>Reduced spacing results in increased pressure drop through plate settlers*</a:t>
            </a:r>
          </a:p>
          <a:p>
            <a:r>
              <a:rPr lang="en-US" sz="2800" dirty="0"/>
              <a:t>Which plate settlers will have more uniform flow distribution? ___________ </a:t>
            </a:r>
          </a:p>
        </p:txBody>
      </p:sp>
      <p:sp>
        <p:nvSpPr>
          <p:cNvPr id="22" name="TextBox 21"/>
          <p:cNvSpPr txBox="1"/>
          <p:nvPr/>
        </p:nvSpPr>
        <p:spPr>
          <a:xfrm>
            <a:off x="435296" y="5937645"/>
            <a:ext cx="1311578" cy="523220"/>
          </a:xfrm>
          <a:prstGeom prst="rect">
            <a:avLst/>
          </a:prstGeom>
          <a:noFill/>
        </p:spPr>
        <p:txBody>
          <a:bodyPr wrap="none" rtlCol="0">
            <a:spAutoFit/>
          </a:bodyPr>
          <a:lstStyle/>
          <a:p>
            <a:r>
              <a:rPr lang="en-US" dirty="0">
                <a:solidFill>
                  <a:schemeClr val="accent4"/>
                </a:solidFill>
              </a:rPr>
              <a:t>Small S</a:t>
            </a:r>
          </a:p>
        </p:txBody>
      </p:sp>
      <p:sp>
        <p:nvSpPr>
          <p:cNvPr id="23" name="TextBox 22"/>
          <p:cNvSpPr txBox="1"/>
          <p:nvPr/>
        </p:nvSpPr>
        <p:spPr>
          <a:xfrm>
            <a:off x="1088136" y="6488668"/>
            <a:ext cx="2069797" cy="369332"/>
          </a:xfrm>
          <a:prstGeom prst="rect">
            <a:avLst/>
          </a:prstGeom>
          <a:noFill/>
        </p:spPr>
        <p:txBody>
          <a:bodyPr wrap="none" rtlCol="0">
            <a:spAutoFit/>
          </a:bodyPr>
          <a:lstStyle/>
          <a:p>
            <a:r>
              <a:rPr lang="en-US" sz="1800" dirty="0"/>
              <a:t>*proof coming up…</a:t>
            </a:r>
          </a:p>
        </p:txBody>
      </p:sp>
      <p:grpSp>
        <p:nvGrpSpPr>
          <p:cNvPr id="15" name="Group 14"/>
          <p:cNvGrpSpPr/>
          <p:nvPr/>
        </p:nvGrpSpPr>
        <p:grpSpPr>
          <a:xfrm>
            <a:off x="5902413" y="5335254"/>
            <a:ext cx="3070071" cy="1310303"/>
            <a:chOff x="5902413" y="5335254"/>
            <a:chExt cx="3070071" cy="1310303"/>
          </a:xfrm>
        </p:grpSpPr>
        <p:pic>
          <p:nvPicPr>
            <p:cNvPr id="16" name="Picture 4" descr="http://designserver.cee.cornell.edu/Designs/SedTank/6405/348490583612/SedTank_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65848" y="5638800"/>
              <a:ext cx="2743200" cy="10067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02413" y="5335254"/>
              <a:ext cx="3070071" cy="400110"/>
            </a:xfrm>
            <a:prstGeom prst="rect">
              <a:avLst/>
            </a:prstGeom>
            <a:solidFill>
              <a:schemeClr val="bg1"/>
            </a:solidFill>
          </p:spPr>
          <p:txBody>
            <a:bodyPr wrap="none" rtlCol="0">
              <a:spAutoFit/>
            </a:bodyPr>
            <a:lstStyle/>
            <a:p>
              <a:r>
                <a:rPr lang="en-US" sz="2000" dirty="0"/>
                <a:t>1 cm spacing = 1.64 m deep</a:t>
              </a:r>
            </a:p>
          </p:txBody>
        </p:sp>
      </p:grpSp>
      <p:grpSp>
        <p:nvGrpSpPr>
          <p:cNvPr id="18" name="Group 17"/>
          <p:cNvGrpSpPr/>
          <p:nvPr/>
        </p:nvGrpSpPr>
        <p:grpSpPr>
          <a:xfrm>
            <a:off x="5805431" y="3676809"/>
            <a:ext cx="3264035" cy="1334683"/>
            <a:chOff x="5805431" y="3384765"/>
            <a:chExt cx="3264035" cy="1334683"/>
          </a:xfrm>
        </p:grpSpPr>
        <p:pic>
          <p:nvPicPr>
            <p:cNvPr id="19" name="Picture 2" descr="http://designserver.cee.cornell.edu/designs/SedTank/6348/12Lps/SedTank_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65848" y="3733800"/>
              <a:ext cx="2743200" cy="9856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05431" y="3384765"/>
              <a:ext cx="3264035" cy="400110"/>
            </a:xfrm>
            <a:prstGeom prst="rect">
              <a:avLst/>
            </a:prstGeom>
            <a:solidFill>
              <a:schemeClr val="bg1"/>
            </a:solidFill>
          </p:spPr>
          <p:txBody>
            <a:bodyPr wrap="none" rtlCol="0">
              <a:spAutoFit/>
            </a:bodyPr>
            <a:lstStyle/>
            <a:p>
              <a:r>
                <a:rPr lang="en-US" sz="2000" dirty="0"/>
                <a:t>2.5 cm spacing = 1.84 m deep</a:t>
              </a:r>
            </a:p>
          </p:txBody>
        </p:sp>
      </p:grpSp>
      <p:grpSp>
        <p:nvGrpSpPr>
          <p:cNvPr id="21" name="Group 20"/>
          <p:cNvGrpSpPr/>
          <p:nvPr/>
        </p:nvGrpSpPr>
        <p:grpSpPr>
          <a:xfrm>
            <a:off x="5902413" y="1793465"/>
            <a:ext cx="3070071" cy="1559582"/>
            <a:chOff x="5902413" y="1555965"/>
            <a:chExt cx="3070071" cy="1559582"/>
          </a:xfrm>
        </p:grpSpPr>
        <p:pic>
          <p:nvPicPr>
            <p:cNvPr id="24" name="Picture 2" descr="http://designserver.cee.cornell.edu/Designs/SedTank/6405/348484562518/SedTank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11"/>
            <a:stretch/>
          </p:blipFill>
          <p:spPr bwMode="auto">
            <a:xfrm>
              <a:off x="6065848" y="1860765"/>
              <a:ext cx="2743200" cy="12547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902413" y="1555965"/>
              <a:ext cx="3070071" cy="400110"/>
            </a:xfrm>
            <a:prstGeom prst="rect">
              <a:avLst/>
            </a:prstGeom>
            <a:solidFill>
              <a:schemeClr val="bg1"/>
            </a:solidFill>
          </p:spPr>
          <p:txBody>
            <a:bodyPr wrap="none" rtlCol="0">
              <a:spAutoFit/>
            </a:bodyPr>
            <a:lstStyle/>
            <a:p>
              <a:r>
                <a:rPr lang="en-US" sz="2000" dirty="0"/>
                <a:t>5 cm spacing = 2.27 m deep</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659388" y="182967"/>
            <a:ext cx="2713038" cy="1857669"/>
            <a:chOff x="2236"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236"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801" name="Picture 1185800">
            <a:extLst>
              <a:ext uri="{FF2B5EF4-FFF2-40B4-BE49-F238E27FC236}">
                <a16:creationId xmlns:a16="http://schemas.microsoft.com/office/drawing/2014/main" id="{06BB2FFF-1815-4DE6-9FCF-2D069D256390}"/>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4" y="4255997"/>
            <a:ext cx="2656914" cy="877715"/>
          </a:xfrm>
          <a:prstGeom prst="rect">
            <a:avLst/>
          </a:prstGeom>
        </p:spPr>
      </p:pic>
      <p:pic>
        <p:nvPicPr>
          <p:cNvPr id="5" name="Picture 4">
            <a:extLst>
              <a:ext uri="{FF2B5EF4-FFF2-40B4-BE49-F238E27FC236}">
                <a16:creationId xmlns:a16="http://schemas.microsoft.com/office/drawing/2014/main" id="{3F8A96B0-122B-46D9-AD1C-3B1D98B6A43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2" y="2359997"/>
            <a:ext cx="2285538" cy="227629"/>
          </a:xfrm>
          <a:prstGeom prst="rect">
            <a:avLst/>
          </a:prstGeom>
        </p:spPr>
      </p:pic>
      <p:pic>
        <p:nvPicPr>
          <p:cNvPr id="7" name="Picture 6">
            <a:extLst>
              <a:ext uri="{FF2B5EF4-FFF2-40B4-BE49-F238E27FC236}">
                <a16:creationId xmlns:a16="http://schemas.microsoft.com/office/drawing/2014/main" id="{90963FCE-3394-4076-A551-775D9A7C881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282683" cy="556208"/>
          </a:xfrm>
          <a:prstGeom prst="rect">
            <a:avLst/>
          </a:prstGeom>
        </p:spPr>
      </p:pic>
      <p:pic>
        <p:nvPicPr>
          <p:cNvPr id="62" name="Picture 61">
            <a:extLst>
              <a:ext uri="{FF2B5EF4-FFF2-40B4-BE49-F238E27FC236}">
                <a16:creationId xmlns:a16="http://schemas.microsoft.com/office/drawing/2014/main" id="{0E935315-C1BE-4C34-A054-928E8DD06B71}"/>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067347" cy="656156"/>
          </a:xfrm>
          <a:prstGeom prst="rect">
            <a:avLst/>
          </a:prstGeom>
        </p:spPr>
      </p:pic>
      <p:pic>
        <p:nvPicPr>
          <p:cNvPr id="1185792" name="Picture 1185791">
            <a:extLst>
              <a:ext uri="{FF2B5EF4-FFF2-40B4-BE49-F238E27FC236}">
                <a16:creationId xmlns:a16="http://schemas.microsoft.com/office/drawing/2014/main" id="{368D523A-4865-42AC-9DCB-37F2E3D1A40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7" y="3108833"/>
            <a:ext cx="1939809" cy="608000"/>
          </a:xfrm>
          <a:prstGeom prst="rect">
            <a:avLst/>
          </a:prstGeom>
        </p:spPr>
      </p:pic>
      <p:pic>
        <p:nvPicPr>
          <p:cNvPr id="1185799" name="Picture 1185798">
            <a:extLst>
              <a:ext uri="{FF2B5EF4-FFF2-40B4-BE49-F238E27FC236}">
                <a16:creationId xmlns:a16="http://schemas.microsoft.com/office/drawing/2014/main" id="{DB8554F7-948E-4154-9287-21034CAEA32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5" y="4343624"/>
            <a:ext cx="2400000" cy="542476"/>
          </a:xfrm>
          <a:prstGeom prst="rect">
            <a:avLst/>
          </a:prstGeom>
        </p:spPr>
      </p:pic>
      <p:pic>
        <p:nvPicPr>
          <p:cNvPr id="1185803" name="Picture 1185802">
            <a:extLst>
              <a:ext uri="{FF2B5EF4-FFF2-40B4-BE49-F238E27FC236}">
                <a16:creationId xmlns:a16="http://schemas.microsoft.com/office/drawing/2014/main" id="{C719FCB6-E1D6-4CAD-ACDC-40AF0F068B57}"/>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5" y="5812855"/>
            <a:ext cx="4540952" cy="608000"/>
          </a:xfrm>
          <a:prstGeom prst="rect">
            <a:avLst/>
          </a:prstGeom>
        </p:spPr>
      </p:pic>
      <p:pic>
        <p:nvPicPr>
          <p:cNvPr id="1185805" name="Picture 1185804">
            <a:extLst>
              <a:ext uri="{FF2B5EF4-FFF2-40B4-BE49-F238E27FC236}">
                <a16:creationId xmlns:a16="http://schemas.microsoft.com/office/drawing/2014/main" id="{3A923084-0AE6-44EF-8F2A-4DD0816341C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998095"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graphicFrame>
        <p:nvGraphicFramePr>
          <p:cNvPr id="1186822" name="Object 6"/>
          <p:cNvGraphicFramePr>
            <a:graphicFrameLocks noChangeAspect="1"/>
          </p:cNvGraphicFramePr>
          <p:nvPr/>
        </p:nvGraphicFramePr>
        <p:xfrm>
          <a:off x="4890977" y="1799146"/>
          <a:ext cx="3563289" cy="3220492"/>
        </p:xfrm>
        <a:graphic>
          <a:graphicData uri="http://schemas.openxmlformats.org/presentationml/2006/ole">
            <mc:AlternateContent xmlns:mc="http://schemas.openxmlformats.org/markup-compatibility/2006">
              <mc:Choice xmlns:v="urn:schemas-microsoft-com:vml" Requires="v">
                <p:oleObj spid="_x0000_s1187520" name="Mathcad" r:id="rId6" imgW="3762360" imgH="3400560" progId="Mathcad">
                  <p:link updateAutomatic="1"/>
                </p:oleObj>
              </mc:Choice>
              <mc:Fallback>
                <p:oleObj name="Mathcad" r:id="rId6" imgW="3762360" imgH="3400560" progId="Mathcad">
                  <p:link updateAutomatic="1"/>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blanket will end up helping us here!</a:t>
            </a:r>
          </a:p>
        </p:txBody>
      </p:sp>
      <p:graphicFrame>
        <p:nvGraphicFramePr>
          <p:cNvPr id="7" name="Object 5"/>
          <p:cNvGraphicFramePr>
            <a:graphicFrameLocks noChangeAspect="1"/>
          </p:cNvGraphicFramePr>
          <p:nvPr>
            <p:extLst>
              <p:ext uri="{D42A27DB-BD31-4B8C-83A1-F6EECF244321}">
                <p14:modId xmlns:p14="http://schemas.microsoft.com/office/powerpoint/2010/main" val="451635152"/>
              </p:ext>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187521" name="Equation" r:id="rId8" imgW="1257120" imgH="457200" progId="Equation.DSMT4">
                  <p:embed/>
                </p:oleObj>
              </mc:Choice>
              <mc:Fallback>
                <p:oleObj name="Equation" r:id="rId8" imgW="1257120" imgH="457200" progId="Equation.DSMT4">
                  <p:embed/>
                  <p:pic>
                    <p:nvPicPr>
                      <p:cNvPr id="0" name="Picture 8"/>
                      <p:cNvPicPr>
                        <a:picLocks noChangeAspect="1" noChangeArrowheads="1"/>
                      </p:cNvPicPr>
                      <p:nvPr/>
                    </p:nvPicPr>
                    <p:blipFill>
                      <a:blip r:embed="rId9"/>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610099"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13" name="Picture 12">
            <a:extLst>
              <a:ext uri="{FF2B5EF4-FFF2-40B4-BE49-F238E27FC236}">
                <a16:creationId xmlns:a16="http://schemas.microsoft.com/office/drawing/2014/main" id="{5AC52499-B557-4564-B332-129071FE516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387698" y="742971"/>
            <a:ext cx="4534857" cy="60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Laminar flow</a:t>
            </a:r>
          </a:p>
          <a:p>
            <a:r>
              <a:rPr lang="en-US" dirty="0"/>
              <a:t>Parabolic velocity profile is established</a:t>
            </a:r>
          </a:p>
          <a:p>
            <a:r>
              <a:rPr lang="en-US" dirty="0"/>
              <a:t>Very low head loss </a:t>
            </a:r>
            <a:r>
              <a:rPr lang="en-US" sz="2800" dirty="0"/>
              <a:t>(and thus flow distribution between plates is difficult to ensure)</a:t>
            </a:r>
            <a:endParaRPr lang="en-US" dirty="0"/>
          </a:p>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69" name="Object 13"/>
          <p:cNvGraphicFramePr>
            <a:graphicFrameLocks noChangeAspect="1"/>
          </p:cNvGraphicFramePr>
          <p:nvPr>
            <p:extLst>
              <p:ext uri="{D42A27DB-BD31-4B8C-83A1-F6EECF244321}">
                <p14:modId xmlns:p14="http://schemas.microsoft.com/office/powerpoint/2010/main" val="2299390076"/>
              </p:ext>
            </p:extLst>
          </p:nvPr>
        </p:nvGraphicFramePr>
        <p:xfrm>
          <a:off x="447675" y="2178874"/>
          <a:ext cx="8797925" cy="4743450"/>
        </p:xfrm>
        <a:graphic>
          <a:graphicData uri="http://schemas.openxmlformats.org/presentationml/2006/ole">
            <mc:AlternateContent xmlns:mc="http://schemas.openxmlformats.org/markup-compatibility/2006">
              <mc:Choice xmlns:v="urn:schemas-microsoft-com:vml" Requires="v">
                <p:oleObj spid="_x0000_s1830025" name="Worksheet" r:id="rId8" imgW="8389514" imgH="4549306" progId="Excel.Sheet.8">
                  <p:embed followColorScheme="full"/>
                </p:oleObj>
              </mc:Choice>
              <mc:Fallback>
                <p:oleObj name="Worksheet" r:id="rId8" imgW="8389514" imgH="4549306" progId="Excel.Sheet.8">
                  <p:embed followColorScheme="full"/>
                  <p:pic>
                    <p:nvPicPr>
                      <p:cNvPr id="0" name="Picture 13"/>
                      <p:cNvPicPr>
                        <a:picLocks noChangeAspect="1" noChangeArrowheads="1"/>
                      </p:cNvPicPr>
                      <p:nvPr/>
                    </p:nvPicPr>
                    <p:blipFill>
                      <a:blip r:embed="rId9"/>
                      <a:srcRect/>
                      <a:stretch>
                        <a:fillRect/>
                      </a:stretch>
                    </p:blipFill>
                    <p:spPr bwMode="auto">
                      <a:xfrm>
                        <a:off x="447675" y="2178874"/>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t>Drag Coefficient on a Sphere </a:t>
            </a:r>
          </a:p>
        </p:txBody>
      </p:sp>
      <p:sp>
        <p:nvSpPr>
          <p:cNvPr id="19459" name="Text Box 3"/>
          <p:cNvSpPr txBox="1">
            <a:spLocks noChangeArrowheads="1"/>
          </p:cNvSpPr>
          <p:nvPr/>
        </p:nvSpPr>
        <p:spPr bwMode="auto">
          <a:xfrm>
            <a:off x="1907449" y="6161088"/>
            <a:ext cx="126841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laminar</a:t>
            </a:r>
          </a:p>
        </p:txBody>
      </p:sp>
      <p:sp>
        <p:nvSpPr>
          <p:cNvPr id="19461" name="Text Box 5"/>
          <p:cNvSpPr txBox="1">
            <a:spLocks noChangeArrowheads="1"/>
          </p:cNvSpPr>
          <p:nvPr/>
        </p:nvSpPr>
        <p:spPr bwMode="auto">
          <a:xfrm>
            <a:off x="4307749" y="6186488"/>
            <a:ext cx="1466850"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turbulent</a:t>
            </a:r>
          </a:p>
        </p:txBody>
      </p:sp>
      <p:sp>
        <p:nvSpPr>
          <p:cNvPr id="19462" name="Text Box 6"/>
          <p:cNvSpPr txBox="1">
            <a:spLocks noChangeArrowheads="1"/>
          </p:cNvSpPr>
          <p:nvPr/>
        </p:nvSpPr>
        <p:spPr bwMode="auto">
          <a:xfrm>
            <a:off x="7000149" y="5911850"/>
            <a:ext cx="2078038" cy="946150"/>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turbulent boundary</a:t>
            </a:r>
          </a:p>
        </p:txBody>
      </p:sp>
      <p:sp>
        <p:nvSpPr>
          <p:cNvPr id="19463" name="Line 7"/>
          <p:cNvSpPr>
            <a:spLocks noChangeShapeType="1"/>
          </p:cNvSpPr>
          <p:nvPr/>
        </p:nvSpPr>
        <p:spPr bwMode="auto">
          <a:xfrm>
            <a:off x="3079024" y="1631950"/>
            <a:ext cx="0" cy="522605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
        <p:nvSpPr>
          <p:cNvPr id="19464" name="Line 8"/>
          <p:cNvSpPr>
            <a:spLocks noChangeShapeType="1"/>
          </p:cNvSpPr>
          <p:nvPr/>
        </p:nvSpPr>
        <p:spPr bwMode="auto">
          <a:xfrm>
            <a:off x="6736624" y="4597400"/>
            <a:ext cx="0" cy="226060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19465" name="Line 9"/>
          <p:cNvSpPr>
            <a:spLocks noChangeShapeType="1"/>
          </p:cNvSpPr>
          <p:nvPr/>
        </p:nvSpPr>
        <p:spPr bwMode="auto">
          <a:xfrm>
            <a:off x="1948724" y="6616700"/>
            <a:ext cx="1092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66" name="Line 10"/>
          <p:cNvSpPr>
            <a:spLocks noChangeShapeType="1"/>
          </p:cNvSpPr>
          <p:nvPr/>
        </p:nvSpPr>
        <p:spPr bwMode="auto">
          <a:xfrm>
            <a:off x="4349024" y="6616700"/>
            <a:ext cx="13970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467" name="Line 11"/>
          <p:cNvSpPr>
            <a:spLocks noChangeShapeType="1"/>
          </p:cNvSpPr>
          <p:nvPr/>
        </p:nvSpPr>
        <p:spPr bwMode="auto">
          <a:xfrm>
            <a:off x="7092224" y="6362700"/>
            <a:ext cx="1371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468" name="Line 12"/>
          <p:cNvSpPr>
            <a:spLocks noChangeShapeType="1"/>
          </p:cNvSpPr>
          <p:nvPr/>
        </p:nvSpPr>
        <p:spPr bwMode="auto">
          <a:xfrm>
            <a:off x="7117624" y="6807200"/>
            <a:ext cx="1371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470" name="Comment 14"/>
          <p:cNvSpPr>
            <a:spLocks noChangeArrowheads="1"/>
          </p:cNvSpPr>
          <p:nvPr/>
        </p:nvSpPr>
        <p:spPr bwMode="auto">
          <a:xfrm>
            <a:off x="3473486" y="2614613"/>
            <a:ext cx="1376363" cy="396875"/>
          </a:xfrm>
          <a:prstGeom prst="rect">
            <a:avLst/>
          </a:prstGeom>
          <a:solidFill>
            <a:schemeClr val="bg1"/>
          </a:solid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2000" dirty="0">
                <a:solidFill>
                  <a:schemeClr val="folHlink"/>
                </a:solidFill>
              </a:rPr>
              <a:t>Stokes Law</a:t>
            </a:r>
            <a:endParaRPr lang="en-US" sz="2000" dirty="0">
              <a:solidFill>
                <a:schemeClr val="folHlink"/>
              </a:solidFill>
              <a:latin typeface="MT Extra" pitchFamily="18" charset="2"/>
            </a:endParaRPr>
          </a:p>
        </p:txBody>
      </p:sp>
      <p:grpSp>
        <p:nvGrpSpPr>
          <p:cNvPr id="19471" name="Group 15"/>
          <p:cNvGrpSpPr>
            <a:grpSpLocks/>
          </p:cNvGrpSpPr>
          <p:nvPr/>
        </p:nvGrpSpPr>
        <p:grpSpPr bwMode="auto">
          <a:xfrm>
            <a:off x="3080294" y="2944813"/>
            <a:ext cx="1778000" cy="927100"/>
            <a:chOff x="1960" y="1960"/>
            <a:chExt cx="992" cy="472"/>
          </a:xfrm>
        </p:grpSpPr>
        <p:sp>
          <p:nvSpPr>
            <p:cNvPr id="19472" name="Line 16"/>
            <p:cNvSpPr>
              <a:spLocks noChangeShapeType="1"/>
            </p:cNvSpPr>
            <p:nvPr/>
          </p:nvSpPr>
          <p:spPr bwMode="auto">
            <a:xfrm flipH="1">
              <a:off x="1960" y="1984"/>
              <a:ext cx="304" cy="448"/>
            </a:xfrm>
            <a:prstGeom prst="line">
              <a:avLst/>
            </a:prstGeom>
            <a:noFill/>
            <a:ln w="38100">
              <a:solidFill>
                <a:schemeClr val="accent2"/>
              </a:solidFill>
              <a:round/>
              <a:headEnd type="none" w="lg" len="med"/>
              <a:tailEnd type="triangle" w="lg" len="med"/>
            </a:ln>
            <a:effectLst/>
          </p:spPr>
          <p:txBody>
            <a:bodyPr wrap="none" anchor="ctr">
              <a:spAutoFit/>
            </a:bodyPr>
            <a:lstStyle/>
            <a:p>
              <a:endParaRPr lang="en-US"/>
            </a:p>
          </p:txBody>
        </p:sp>
        <p:sp>
          <p:nvSpPr>
            <p:cNvPr id="19473" name="Line 17"/>
            <p:cNvSpPr>
              <a:spLocks noChangeShapeType="1"/>
            </p:cNvSpPr>
            <p:nvPr/>
          </p:nvSpPr>
          <p:spPr bwMode="auto">
            <a:xfrm>
              <a:off x="2152" y="1960"/>
              <a:ext cx="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 name="Picture 2">
            <a:extLst>
              <a:ext uri="{FF2B5EF4-FFF2-40B4-BE49-F238E27FC236}">
                <a16:creationId xmlns:a16="http://schemas.microsoft.com/office/drawing/2014/main" id="{BF1BC695-07CA-41A9-9EDE-B56D8DDC569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8373" y="1592363"/>
            <a:ext cx="2674592" cy="668237"/>
          </a:xfrm>
          <a:prstGeom prst="rect">
            <a:avLst/>
          </a:prstGeom>
        </p:spPr>
      </p:pic>
      <p:pic>
        <p:nvPicPr>
          <p:cNvPr id="5" name="Picture 4">
            <a:extLst>
              <a:ext uri="{FF2B5EF4-FFF2-40B4-BE49-F238E27FC236}">
                <a16:creationId xmlns:a16="http://schemas.microsoft.com/office/drawing/2014/main" id="{8547262F-640D-4373-A9D8-8E88F0CBBE4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849849" y="1639142"/>
            <a:ext cx="3272260" cy="799245"/>
          </a:xfrm>
          <a:prstGeom prst="rect">
            <a:avLst/>
          </a:prstGeom>
        </p:spPr>
      </p:pic>
      <p:pic>
        <p:nvPicPr>
          <p:cNvPr id="7" name="Picture 6">
            <a:extLst>
              <a:ext uri="{FF2B5EF4-FFF2-40B4-BE49-F238E27FC236}">
                <a16:creationId xmlns:a16="http://schemas.microsoft.com/office/drawing/2014/main" id="{64CAF49F-2EA6-49C2-8A83-71A94A5DD735}"/>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23153" y="5517082"/>
            <a:ext cx="952381" cy="524190"/>
          </a:xfrm>
          <a:prstGeom prst="rect">
            <a:avLst/>
          </a:prstGeom>
        </p:spPr>
      </p:pic>
      <p:pic>
        <p:nvPicPr>
          <p:cNvPr id="9" name="Picture 8">
            <a:extLst>
              <a:ext uri="{FF2B5EF4-FFF2-40B4-BE49-F238E27FC236}">
                <a16:creationId xmlns:a16="http://schemas.microsoft.com/office/drawing/2014/main" id="{7E99F87B-ACA1-4BAB-82D0-1370E260B83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275084" y="5801368"/>
            <a:ext cx="1027048"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194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194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autoUpdateAnimBg="0"/>
      <p:bldP spid="19461" grpId="0" build="p" autoUpdateAnimBg="0"/>
      <p:bldP spid="19462" grpId="0" build="p" autoUpdateAnimBg="0"/>
      <p:bldP spid="19463" grpId="0" animBg="1"/>
      <p:bldP spid="19464" grpId="0" animBg="1"/>
      <p:bldP spid="19470"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a:t>
            </a:r>
          </a:p>
        </p:txBody>
      </p:sp>
      <p:sp>
        <p:nvSpPr>
          <p:cNvPr id="3" name="Text Placeholder 2"/>
          <p:cNvSpPr>
            <a:spLocks noGrp="1"/>
          </p:cNvSpPr>
          <p:nvPr>
            <p:ph type="body" sz="quarter" idx="13"/>
          </p:nvPr>
        </p:nvSpPr>
        <p:spPr/>
        <p:txBody>
          <a:bodyPr/>
          <a:lstStyle/>
          <a:p>
            <a:r>
              <a:rPr lang="en-US" dirty="0"/>
              <a:t>Intermittent floc volcanoes in the sedimentation tanks at San Nicolas</a:t>
            </a:r>
          </a:p>
          <a:p>
            <a:r>
              <a:rPr lang="en-US" dirty="0"/>
              <a:t>Flocs rise preferentially on one side of the </a:t>
            </a:r>
            <a:r>
              <a:rPr lang="en-US" dirty="0" err="1"/>
              <a:t>sed</a:t>
            </a:r>
            <a:r>
              <a:rPr lang="en-US" dirty="0"/>
              <a:t>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206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914391"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3598216"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083125"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5673551" y="4548533"/>
            <a:ext cx="3400203" cy="2246769"/>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Floc blankets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Floc blanket formation requires </a:t>
            </a:r>
          </a:p>
          <a:p>
            <a:pPr lvl="1"/>
            <a:r>
              <a:rPr lang="en-US" dirty="0"/>
              <a:t>All flocs be returned to the bottom of the sedimentation tank (plate settlers)</a:t>
            </a:r>
          </a:p>
          <a:p>
            <a:pPr lvl="1"/>
            <a:r>
              <a:rPr lang="en-US" dirty="0"/>
              <a:t>All settled flocs must be </a:t>
            </a:r>
            <a:r>
              <a:rPr lang="en-US" dirty="0" err="1"/>
              <a:t>resuspended</a:t>
            </a:r>
            <a:r>
              <a:rPr lang="en-US" dirty="0"/>
              <a:t> by incoming water (jet reverser)</a:t>
            </a:r>
          </a:p>
          <a:p>
            <a:r>
              <a:rPr lang="en-US" dirty="0"/>
              <a:t>We don’t have a model for floc blanket performance</a:t>
            </a:r>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5563590" cy="1143000"/>
          </a:xfrm>
        </p:spPr>
        <p:txBody>
          <a:bodyPr/>
          <a:lstStyle/>
          <a:p>
            <a:r>
              <a:rPr lang="en-US" dirty="0"/>
              <a:t>Floc Blanket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704070" y="1428750"/>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2982735"/>
            <a:ext cx="2590800" cy="3883503"/>
          </a:xfrm>
          <a:prstGeom prst="rect">
            <a:avLst/>
          </a:prstGeom>
          <a:noFill/>
          <a:ln>
            <a:noFill/>
          </a:ln>
        </p:spPr>
      </p:pic>
      <p:sp>
        <p:nvSpPr>
          <p:cNvPr id="3" name="Freeform 2"/>
          <p:cNvSpPr/>
          <p:nvPr/>
        </p:nvSpPr>
        <p:spPr>
          <a:xfrm>
            <a:off x="345989" y="3739978"/>
            <a:ext cx="477795"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http://designbeta.cee.cornell.edu/Designs/SedTank/6447/6Lps/SedTank_f.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742" y="1504950"/>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7.40741E-7 L 0.7059 -0.01366 " pathEditMode="relative" rAng="0" ptsTypes="AA">
                                      <p:cBhvr>
                                        <p:cTn id="14" dur="2000" fill="hold"/>
                                        <p:tgtEl>
                                          <p:spTgt spid="3"/>
                                        </p:tgtEl>
                                        <p:attrNameLst>
                                          <p:attrName>ppt_x</p:attrName>
                                          <p:attrName>ppt_y</p:attrName>
                                        </p:attrNameLst>
                                      </p:cBhvr>
                                      <p:rCtr x="3529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53534"/>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1428750" y="1176754"/>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2400300" y="2514600"/>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6756398" y="5830669"/>
            <a:ext cx="2387601" cy="954107"/>
          </a:xfrm>
          <a:prstGeom prst="rect">
            <a:avLst/>
          </a:prstGeom>
          <a:noFill/>
        </p:spPr>
        <p:txBody>
          <a:bodyPr wrap="square" rtlCol="0">
            <a:spAutoFit/>
          </a:bodyPr>
          <a:lstStyle/>
          <a:p>
            <a:r>
              <a:rPr lang="en-US" b="1" dirty="0"/>
              <a:t>Sedimentation Tank</a:t>
            </a:r>
          </a:p>
        </p:txBody>
      </p:sp>
      <p:sp>
        <p:nvSpPr>
          <p:cNvPr id="12" name="Rectangle 11"/>
          <p:cNvSpPr/>
          <p:nvPr/>
        </p:nvSpPr>
        <p:spPr bwMode="auto">
          <a:xfrm>
            <a:off x="46482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5943602" y="5257803"/>
            <a:ext cx="812796" cy="1049920"/>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2979006" y="526871"/>
            <a:ext cx="1925798" cy="954107"/>
          </a:xfrm>
          <a:prstGeom prst="rect">
            <a:avLst/>
          </a:prstGeom>
          <a:noFill/>
        </p:spPr>
        <p:txBody>
          <a:bodyPr wrap="square" rtlCol="0">
            <a:spAutoFit/>
          </a:bodyPr>
          <a:lstStyle/>
          <a:p>
            <a:r>
              <a:rPr lang="en-US" b="1" dirty="0"/>
              <a:t>Plate Settlers</a:t>
            </a:r>
          </a:p>
        </p:txBody>
      </p:sp>
      <p:sp>
        <p:nvSpPr>
          <p:cNvPr id="17" name="Parallelogram 16"/>
          <p:cNvSpPr/>
          <p:nvPr/>
        </p:nvSpPr>
        <p:spPr bwMode="auto">
          <a:xfrm>
            <a:off x="4809506" y="52687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4120738" y="100392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6880379" y="2127601"/>
            <a:ext cx="1580842" cy="954107"/>
          </a:xfrm>
          <a:prstGeom prst="rect">
            <a:avLst/>
          </a:prstGeom>
          <a:solidFill>
            <a:schemeClr val="accent5">
              <a:lumMod val="40000"/>
              <a:lumOff val="60000"/>
            </a:schemeClr>
          </a:solidFill>
        </p:spPr>
        <p:txBody>
          <a:bodyPr wrap="square" rtlCol="0">
            <a:spAutoFit/>
          </a:bodyPr>
          <a:lstStyle/>
          <a:p>
            <a:r>
              <a:rPr lang="en-US" dirty="0"/>
              <a:t>No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MetaID38_JD7.9_PACl2.5_FPS30.avi">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685800" y="-28575"/>
            <a:ext cx="8458200" cy="6935788"/>
          </a:xfrm>
        </p:spPr>
      </p:pic>
    </p:spTree>
    <p:extLst>
      <p:ext uri="{BB962C8B-B14F-4D97-AF65-F5344CB8AC3E}">
        <p14:creationId xmlns:p14="http://schemas.microsoft.com/office/powerpoint/2010/main" val="271868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of the floc blanket</a:t>
            </a:r>
          </a:p>
        </p:txBody>
      </p:sp>
      <p:sp>
        <p:nvSpPr>
          <p:cNvPr id="4" name="TextBox 3"/>
          <p:cNvSpPr txBox="1"/>
          <p:nvPr/>
        </p:nvSpPr>
        <p:spPr>
          <a:xfrm>
            <a:off x="578338" y="1867877"/>
            <a:ext cx="8136292" cy="954107"/>
          </a:xfrm>
          <a:prstGeom prst="rect">
            <a:avLst/>
          </a:prstGeom>
          <a:noFill/>
        </p:spPr>
        <p:txBody>
          <a:bodyPr wrap="square" rtlCol="0">
            <a:spAutoFit/>
          </a:bodyPr>
          <a:lstStyle/>
          <a:p>
            <a:r>
              <a:rPr lang="en-US" dirty="0"/>
              <a:t>Density of the floc blanket is approximately equal to the mass of clay and water divided by the volume</a:t>
            </a:r>
          </a:p>
        </p:txBody>
      </p:sp>
      <p:sp>
        <p:nvSpPr>
          <p:cNvPr id="6" name="TextBox 5"/>
          <p:cNvSpPr txBox="1"/>
          <p:nvPr/>
        </p:nvSpPr>
        <p:spPr>
          <a:xfrm>
            <a:off x="5785250" y="4073160"/>
            <a:ext cx="1330779" cy="1015663"/>
          </a:xfrm>
          <a:prstGeom prst="rect">
            <a:avLst/>
          </a:prstGeom>
          <a:noFill/>
        </p:spPr>
        <p:txBody>
          <a:bodyPr wrap="square" rtlCol="0">
            <a:spAutoFit/>
          </a:bodyPr>
          <a:lstStyle/>
          <a:p>
            <a:pPr algn="ctr"/>
            <a:r>
              <a:rPr lang="en-US" sz="2000" dirty="0"/>
              <a:t>Water volume fraction</a:t>
            </a:r>
          </a:p>
        </p:txBody>
      </p:sp>
      <p:sp>
        <p:nvSpPr>
          <p:cNvPr id="7" name="Left Brace 6"/>
          <p:cNvSpPr/>
          <p:nvPr/>
        </p:nvSpPr>
        <p:spPr bwMode="auto">
          <a:xfrm rot="16200000">
            <a:off x="6262047" y="3162321"/>
            <a:ext cx="360558" cy="1420237"/>
          </a:xfrm>
          <a:prstGeom prst="lef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p:cNvSpPr txBox="1"/>
          <p:nvPr/>
        </p:nvSpPr>
        <p:spPr>
          <a:xfrm>
            <a:off x="6560540" y="1581901"/>
            <a:ext cx="1919628" cy="400110"/>
          </a:xfrm>
          <a:prstGeom prst="rect">
            <a:avLst/>
          </a:prstGeom>
          <a:noFill/>
        </p:spPr>
        <p:txBody>
          <a:bodyPr wrap="none" rtlCol="0">
            <a:spAutoFit/>
          </a:bodyPr>
          <a:lstStyle/>
          <a:p>
            <a:r>
              <a:rPr lang="en-US" sz="2000" dirty="0"/>
              <a:t>Neglecting PACl</a:t>
            </a:r>
          </a:p>
        </p:txBody>
      </p:sp>
      <p:sp>
        <p:nvSpPr>
          <p:cNvPr id="13" name="TextBox 12"/>
          <p:cNvSpPr txBox="1"/>
          <p:nvPr/>
        </p:nvSpPr>
        <p:spPr>
          <a:xfrm>
            <a:off x="4055128" y="1529741"/>
            <a:ext cx="2138727" cy="400110"/>
          </a:xfrm>
          <a:prstGeom prst="rect">
            <a:avLst/>
          </a:prstGeom>
          <a:noFill/>
        </p:spPr>
        <p:txBody>
          <a:bodyPr wrap="none" rtlCol="0">
            <a:spAutoFit/>
          </a:bodyPr>
          <a:lstStyle/>
          <a:p>
            <a:r>
              <a:rPr lang="en-US" sz="2000" dirty="0"/>
              <a:t>Empirical equation</a:t>
            </a:r>
          </a:p>
        </p:txBody>
      </p:sp>
      <p:cxnSp>
        <p:nvCxnSpPr>
          <p:cNvPr id="15" name="Straight Arrow Connector 14"/>
          <p:cNvCxnSpPr>
            <a:endCxn id="12" idx="1"/>
          </p:cNvCxnSpPr>
          <p:nvPr/>
        </p:nvCxnSpPr>
        <p:spPr bwMode="auto">
          <a:xfrm flipV="1">
            <a:off x="6326078" y="1781956"/>
            <a:ext cx="234462" cy="200055"/>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16" name="Picture 15">
            <a:extLst>
              <a:ext uri="{FF2B5EF4-FFF2-40B4-BE49-F238E27FC236}">
                <a16:creationId xmlns:a16="http://schemas.microsoft.com/office/drawing/2014/main" id="{1158FCA0-BA3F-4EA5-8BB6-3E0BE18EA3E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3969" y="1616184"/>
            <a:ext cx="3395047" cy="240762"/>
          </a:xfrm>
          <a:prstGeom prst="rect">
            <a:avLst/>
          </a:prstGeom>
        </p:spPr>
      </p:pic>
      <p:pic>
        <p:nvPicPr>
          <p:cNvPr id="18" name="Picture 17">
            <a:extLst>
              <a:ext uri="{FF2B5EF4-FFF2-40B4-BE49-F238E27FC236}">
                <a16:creationId xmlns:a16="http://schemas.microsoft.com/office/drawing/2014/main" id="{9A8A25A4-6810-4949-B941-5EA21BDACF1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2878" y="3318261"/>
            <a:ext cx="2095238" cy="252952"/>
          </a:xfrm>
          <a:prstGeom prst="rect">
            <a:avLst/>
          </a:prstGeom>
        </p:spPr>
      </p:pic>
      <p:pic>
        <p:nvPicPr>
          <p:cNvPr id="20" name="Picture 19">
            <a:extLst>
              <a:ext uri="{FF2B5EF4-FFF2-40B4-BE49-F238E27FC236}">
                <a16:creationId xmlns:a16="http://schemas.microsoft.com/office/drawing/2014/main" id="{9868498B-9636-48BD-B573-4CEC8D6BAD1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2878" y="3840961"/>
            <a:ext cx="2465524" cy="530286"/>
          </a:xfrm>
          <a:prstGeom prst="rect">
            <a:avLst/>
          </a:prstGeom>
        </p:spPr>
      </p:pic>
      <p:pic>
        <p:nvPicPr>
          <p:cNvPr id="22" name="Picture 21">
            <a:extLst>
              <a:ext uri="{FF2B5EF4-FFF2-40B4-BE49-F238E27FC236}">
                <a16:creationId xmlns:a16="http://schemas.microsoft.com/office/drawing/2014/main" id="{9BE7FA3E-66A6-4C14-813F-B340723C38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72878" y="4640995"/>
            <a:ext cx="3826286" cy="615619"/>
          </a:xfrm>
          <a:prstGeom prst="rect">
            <a:avLst/>
          </a:prstGeom>
        </p:spPr>
      </p:pic>
      <p:pic>
        <p:nvPicPr>
          <p:cNvPr id="24" name="Picture 23">
            <a:extLst>
              <a:ext uri="{FF2B5EF4-FFF2-40B4-BE49-F238E27FC236}">
                <a16:creationId xmlns:a16="http://schemas.microsoft.com/office/drawing/2014/main" id="{6E837D03-30EE-4376-9CF9-7A7D017837F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2008" y="5570391"/>
            <a:ext cx="3774476" cy="615619"/>
          </a:xfrm>
          <a:prstGeom prst="rect">
            <a:avLst/>
          </a:prstGeom>
        </p:spPr>
      </p:pic>
      <p:pic>
        <p:nvPicPr>
          <p:cNvPr id="27" name="Picture 26">
            <a:extLst>
              <a:ext uri="{FF2B5EF4-FFF2-40B4-BE49-F238E27FC236}">
                <a16:creationId xmlns:a16="http://schemas.microsoft.com/office/drawing/2014/main" id="{7BA090D5-8F91-4CC4-8577-91F01A47E29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699164" y="3115870"/>
            <a:ext cx="3555047" cy="615619"/>
          </a:xfrm>
          <a:prstGeom prst="rect">
            <a:avLst/>
          </a:prstGeom>
        </p:spPr>
      </p:pic>
    </p:spTree>
    <p:extLst>
      <p:ext uri="{BB962C8B-B14F-4D97-AF65-F5344CB8AC3E}">
        <p14:creationId xmlns:p14="http://schemas.microsoft.com/office/powerpoint/2010/main" val="8278392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in a floc blanket due to shear from suspended flocs</a:t>
            </a:r>
          </a:p>
        </p:txBody>
      </p:sp>
      <p:sp>
        <p:nvSpPr>
          <p:cNvPr id="11" name="TextBox 10"/>
          <p:cNvSpPr txBox="1"/>
          <p:nvPr/>
        </p:nvSpPr>
        <p:spPr>
          <a:xfrm>
            <a:off x="4196812" y="1606266"/>
            <a:ext cx="4947188" cy="954107"/>
          </a:xfrm>
          <a:prstGeom prst="rect">
            <a:avLst/>
          </a:prstGeom>
          <a:noFill/>
        </p:spPr>
        <p:txBody>
          <a:bodyPr wrap="none" rtlCol="0">
            <a:spAutoFit/>
          </a:bodyPr>
          <a:lstStyle/>
          <a:p>
            <a:r>
              <a:rPr lang="en-US" dirty="0"/>
              <a:t>See filtration notes for derivation</a:t>
            </a:r>
          </a:p>
          <a:p>
            <a:r>
              <a:rPr lang="en-US" dirty="0"/>
              <a:t>Head loss in a fluidized bed</a:t>
            </a:r>
          </a:p>
        </p:txBody>
      </p:sp>
      <mc:AlternateContent xmlns:mc="http://schemas.openxmlformats.org/markup-compatibility/2006" xmlns:a14="http://schemas.microsoft.com/office/drawing/2010/main">
        <mc:Choice Requires="a14">
          <p:sp>
            <p:nvSpPr>
              <p:cNvPr id="13" name="Rectangle 12"/>
              <p:cNvSpPr/>
              <p:nvPr/>
            </p:nvSpPr>
            <p:spPr>
              <a:xfrm>
                <a:off x="577231" y="6297295"/>
                <a:ext cx="6522491"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𝜙</m:t>
                        </m:r>
                      </m:e>
                      <m:sub>
                        <m:r>
                          <a:rPr lang="en-US" sz="2400" i="1">
                            <a:latin typeface="Cambria Math"/>
                          </a:rPr>
                          <m:t>𝐹𝐵</m:t>
                        </m:r>
                      </m:sub>
                    </m:sSub>
                  </m:oMath>
                </a14:m>
                <a:r>
                  <a:rPr lang="en-US" sz="2400" dirty="0"/>
                  <a:t> is approximately = 1 and is a function of </a:t>
                </a:r>
                <a:r>
                  <a:rPr lang="en-US" sz="2400" dirty="0" err="1"/>
                  <a:t>C</a:t>
                </a:r>
                <a:r>
                  <a:rPr lang="en-US" sz="2400" baseline="-25000" dirty="0" err="1"/>
                  <a:t>Clay</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77231" y="6297295"/>
                <a:ext cx="6522491" cy="461665"/>
              </a:xfrm>
              <a:prstGeom prst="rect">
                <a:avLst/>
              </a:prstGeom>
              <a:blipFill>
                <a:blip r:embed="rId17"/>
                <a:stretch>
                  <a:fillRect l="-748" t="-10526" b="-28947"/>
                </a:stretch>
              </a:blipFill>
            </p:spPr>
            <p:txBody>
              <a:bodyPr/>
              <a:lstStyle/>
              <a:p>
                <a:r>
                  <a:rPr lang="en-US">
                    <a:noFill/>
                  </a:rPr>
                  <a:t> </a:t>
                </a:r>
              </a:p>
            </p:txBody>
          </p:sp>
        </mc:Fallback>
      </mc:AlternateContent>
      <p:sp>
        <p:nvSpPr>
          <p:cNvPr id="27" name="Freeform 26"/>
          <p:cNvSpPr/>
          <p:nvPr/>
        </p:nvSpPr>
        <p:spPr bwMode="auto">
          <a:xfrm>
            <a:off x="1729047" y="1533967"/>
            <a:ext cx="2610196" cy="1750449"/>
          </a:xfrm>
          <a:custGeom>
            <a:avLst/>
            <a:gdLst>
              <a:gd name="connsiteX0" fmla="*/ 2626822 w 2626822"/>
              <a:gd name="connsiteY0" fmla="*/ 1715248 h 1842058"/>
              <a:gd name="connsiteX1" fmla="*/ 2452255 w 2626822"/>
              <a:gd name="connsiteY1" fmla="*/ 1681997 h 1842058"/>
              <a:gd name="connsiteX2" fmla="*/ 1604357 w 2626822"/>
              <a:gd name="connsiteY2" fmla="*/ 135830 h 1842058"/>
              <a:gd name="connsiteX3" fmla="*/ 0 w 2626822"/>
              <a:gd name="connsiteY3" fmla="*/ 177393 h 1842058"/>
              <a:gd name="connsiteX0" fmla="*/ 2452255 w 2452255"/>
              <a:gd name="connsiteY0" fmla="*/ 1681997 h 1681997"/>
              <a:gd name="connsiteX1" fmla="*/ 1604357 w 2452255"/>
              <a:gd name="connsiteY1" fmla="*/ 135830 h 1681997"/>
              <a:gd name="connsiteX2" fmla="*/ 0 w 2452255"/>
              <a:gd name="connsiteY2" fmla="*/ 177393 h 1681997"/>
              <a:gd name="connsiteX0" fmla="*/ 2452255 w 2452255"/>
              <a:gd name="connsiteY0" fmla="*/ 1681997 h 1682714"/>
              <a:gd name="connsiteX1" fmla="*/ 1604357 w 2452255"/>
              <a:gd name="connsiteY1" fmla="*/ 135830 h 1682714"/>
              <a:gd name="connsiteX2" fmla="*/ 0 w 2452255"/>
              <a:gd name="connsiteY2" fmla="*/ 177393 h 1682714"/>
              <a:gd name="connsiteX0" fmla="*/ 2610196 w 2610196"/>
              <a:gd name="connsiteY0" fmla="*/ 1708741 h 1709447"/>
              <a:gd name="connsiteX1" fmla="*/ 1604357 w 2610196"/>
              <a:gd name="connsiteY1" fmla="*/ 137636 h 1709447"/>
              <a:gd name="connsiteX2" fmla="*/ 0 w 2610196"/>
              <a:gd name="connsiteY2" fmla="*/ 179199 h 1709447"/>
              <a:gd name="connsiteX0" fmla="*/ 2610196 w 2610196"/>
              <a:gd name="connsiteY0" fmla="*/ 1757146 h 1757852"/>
              <a:gd name="connsiteX1" fmla="*/ 1604357 w 2610196"/>
              <a:gd name="connsiteY1" fmla="*/ 186041 h 1757852"/>
              <a:gd name="connsiteX2" fmla="*/ 0 w 2610196"/>
              <a:gd name="connsiteY2" fmla="*/ 227604 h 1757852"/>
              <a:gd name="connsiteX0" fmla="*/ 2610196 w 2610196"/>
              <a:gd name="connsiteY0" fmla="*/ 1781870 h 1782576"/>
              <a:gd name="connsiteX1" fmla="*/ 1604357 w 2610196"/>
              <a:gd name="connsiteY1" fmla="*/ 210765 h 1782576"/>
              <a:gd name="connsiteX2" fmla="*/ 0 w 2610196"/>
              <a:gd name="connsiteY2" fmla="*/ 252328 h 1782576"/>
              <a:gd name="connsiteX0" fmla="*/ 2610196 w 2610196"/>
              <a:gd name="connsiteY0" fmla="*/ 1716537 h 1717340"/>
              <a:gd name="connsiteX1" fmla="*/ 1371600 w 2610196"/>
              <a:gd name="connsiteY1" fmla="*/ 311686 h 1717340"/>
              <a:gd name="connsiteX2" fmla="*/ 0 w 2610196"/>
              <a:gd name="connsiteY2" fmla="*/ 186995 h 1717340"/>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49561 h 1750449"/>
              <a:gd name="connsiteX1" fmla="*/ 1371600 w 2610196"/>
              <a:gd name="connsiteY1" fmla="*/ 344710 h 1750449"/>
              <a:gd name="connsiteX2" fmla="*/ 0 w 2610196"/>
              <a:gd name="connsiteY2" fmla="*/ 220019 h 1750449"/>
            </a:gdLst>
            <a:ahLst/>
            <a:cxnLst>
              <a:cxn ang="0">
                <a:pos x="connsiteX0" y="connsiteY0"/>
              </a:cxn>
              <a:cxn ang="0">
                <a:pos x="connsiteX1" y="connsiteY1"/>
              </a:cxn>
              <a:cxn ang="0">
                <a:pos x="connsiteX2" y="connsiteY2"/>
              </a:cxn>
            </a:cxnLst>
            <a:rect l="l" t="t" r="r" b="b"/>
            <a:pathLst>
              <a:path w="2610196" h="1750449">
                <a:moveTo>
                  <a:pt x="2610196" y="1749561"/>
                </a:moveTo>
                <a:cubicBezTo>
                  <a:pt x="2315094" y="1785583"/>
                  <a:pt x="2097578" y="716012"/>
                  <a:pt x="1371600" y="344710"/>
                </a:cubicBezTo>
                <a:cubicBezTo>
                  <a:pt x="645622" y="-26592"/>
                  <a:pt x="15934" y="-142277"/>
                  <a:pt x="0" y="220019"/>
                </a:cubicBezTo>
              </a:path>
            </a:pathLst>
          </a:custGeom>
          <a:noFill/>
          <a:ln w="12700" cap="flat" cmpd="sng" algn="ctr">
            <a:solidFill>
              <a:schemeClr val="tx1"/>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3" name="Picture 22">
            <a:extLst>
              <a:ext uri="{FF2B5EF4-FFF2-40B4-BE49-F238E27FC236}">
                <a16:creationId xmlns:a16="http://schemas.microsoft.com/office/drawing/2014/main" id="{5CAE42B9-610E-432A-84E5-64E96D19B5CA}"/>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42328" y="1792271"/>
            <a:ext cx="2313143" cy="582095"/>
          </a:xfrm>
          <a:prstGeom prst="rect">
            <a:avLst/>
          </a:prstGeom>
        </p:spPr>
      </p:pic>
      <p:grpSp>
        <p:nvGrpSpPr>
          <p:cNvPr id="26" name="Group 25">
            <a:extLst>
              <a:ext uri="{FF2B5EF4-FFF2-40B4-BE49-F238E27FC236}">
                <a16:creationId xmlns:a16="http://schemas.microsoft.com/office/drawing/2014/main" id="{127833DC-CD3D-4BA5-9A7A-8D0C6AD049E0}"/>
              </a:ext>
            </a:extLst>
          </p:cNvPr>
          <p:cNvGrpSpPr/>
          <p:nvPr/>
        </p:nvGrpSpPr>
        <p:grpSpPr>
          <a:xfrm>
            <a:off x="4525499" y="2506017"/>
            <a:ext cx="3865216" cy="1058587"/>
            <a:chOff x="4525499" y="2506017"/>
            <a:chExt cx="3865216" cy="1058587"/>
          </a:xfrm>
        </p:grpSpPr>
        <p:grpSp>
          <p:nvGrpSpPr>
            <p:cNvPr id="15" name="Group 14"/>
            <p:cNvGrpSpPr/>
            <p:nvPr/>
          </p:nvGrpSpPr>
          <p:grpSpPr>
            <a:xfrm>
              <a:off x="4725882" y="2506017"/>
              <a:ext cx="3664833" cy="523220"/>
              <a:chOff x="4720493" y="2506017"/>
              <a:chExt cx="3664833" cy="523220"/>
            </a:xfrm>
          </p:grpSpPr>
          <p:sp>
            <p:nvSpPr>
              <p:cNvPr id="14" name="TextBox 13"/>
              <p:cNvSpPr txBox="1"/>
              <p:nvPr/>
            </p:nvSpPr>
            <p:spPr>
              <a:xfrm>
                <a:off x="5220677" y="2506017"/>
                <a:ext cx="3164649" cy="461665"/>
              </a:xfrm>
              <a:prstGeom prst="rect">
                <a:avLst/>
              </a:prstGeom>
              <a:noFill/>
            </p:spPr>
            <p:txBody>
              <a:bodyPr wrap="none" rtlCol="0">
                <a:spAutoFit/>
              </a:bodyPr>
              <a:lstStyle/>
              <a:p>
                <a:r>
                  <a:rPr lang="en-US" sz="2400" dirty="0"/>
                  <a:t>Density of fluidized bed</a:t>
                </a:r>
              </a:p>
            </p:txBody>
          </p:sp>
          <p:cxnSp>
            <p:nvCxnSpPr>
              <p:cNvPr id="16" name="Straight Arrow Connector 15"/>
              <p:cNvCxnSpPr>
                <a:cxnSpLocks/>
                <a:stCxn id="14" idx="1"/>
              </p:cNvCxnSpPr>
              <p:nvPr/>
            </p:nvCxnSpPr>
            <p:spPr bwMode="auto">
              <a:xfrm flipH="1">
                <a:off x="4720493" y="2736850"/>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pic>
          <p:nvPicPr>
            <p:cNvPr id="25" name="Picture 24">
              <a:extLst>
                <a:ext uri="{FF2B5EF4-FFF2-40B4-BE49-F238E27FC236}">
                  <a16:creationId xmlns:a16="http://schemas.microsoft.com/office/drawing/2014/main" id="{A324DBBB-86A7-4870-A787-658239DA2120}"/>
                </a:ext>
              </a:extLst>
            </p:cNvPr>
            <p:cNvPicPr>
              <a:picLocks noChangeAspect="1"/>
            </p:cNvPicPr>
            <p:nvPr>
              <p:custDataLst>
                <p:tags r:id="rId11"/>
              </p:custDataLst>
            </p:nvPr>
          </p:nvPicPr>
          <p:blipFill>
            <a:blip r:embed="rId19" cstate="print">
              <a:extLst>
                <a:ext uri="{28A0092B-C50C-407E-A947-70E740481C1C}">
                  <a14:useLocalDpi xmlns:a14="http://schemas.microsoft.com/office/drawing/2010/main" val="0"/>
                </a:ext>
              </a:extLst>
            </a:blip>
            <a:stretch>
              <a:fillRect/>
            </a:stretch>
          </p:blipFill>
          <p:spPr>
            <a:xfrm>
              <a:off x="4525499" y="2948985"/>
              <a:ext cx="3774476" cy="615619"/>
            </a:xfrm>
            <a:prstGeom prst="rect">
              <a:avLst/>
            </a:prstGeom>
          </p:spPr>
        </p:pic>
      </p:grpSp>
      <p:grpSp>
        <p:nvGrpSpPr>
          <p:cNvPr id="37" name="Group 36">
            <a:extLst>
              <a:ext uri="{FF2B5EF4-FFF2-40B4-BE49-F238E27FC236}">
                <a16:creationId xmlns:a16="http://schemas.microsoft.com/office/drawing/2014/main" id="{DA680933-7F12-43EE-8CCE-591EEF143BB7}"/>
              </a:ext>
            </a:extLst>
          </p:cNvPr>
          <p:cNvGrpSpPr/>
          <p:nvPr/>
        </p:nvGrpSpPr>
        <p:grpSpPr>
          <a:xfrm>
            <a:off x="660844" y="3656686"/>
            <a:ext cx="7854446" cy="1159572"/>
            <a:chOff x="660844" y="3656686"/>
            <a:chExt cx="7854446" cy="1159572"/>
          </a:xfrm>
        </p:grpSpPr>
        <p:sp>
          <p:nvSpPr>
            <p:cNvPr id="18" name="TextBox 17"/>
            <p:cNvSpPr txBox="1"/>
            <p:nvPr/>
          </p:nvSpPr>
          <p:spPr>
            <a:xfrm>
              <a:off x="5435601" y="3656686"/>
              <a:ext cx="3079689" cy="461665"/>
            </a:xfrm>
            <a:prstGeom prst="rect">
              <a:avLst/>
            </a:prstGeom>
            <a:noFill/>
          </p:spPr>
          <p:txBody>
            <a:bodyPr wrap="none" rtlCol="0">
              <a:spAutoFit/>
            </a:bodyPr>
            <a:lstStyle/>
            <a:p>
              <a:r>
                <a:rPr lang="en-US" sz="2400" dirty="0"/>
                <a:t>Porosity of floc blanket</a:t>
              </a:r>
            </a:p>
          </p:txBody>
        </p:sp>
        <p:cxnSp>
          <p:nvCxnSpPr>
            <p:cNvPr id="19" name="Straight Arrow Connector 18"/>
            <p:cNvCxnSpPr/>
            <p:nvPr/>
          </p:nvCxnSpPr>
          <p:spPr bwMode="auto">
            <a:xfrm flipH="1">
              <a:off x="4935417" y="3843126"/>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0" name="Picture 29">
              <a:extLst>
                <a:ext uri="{FF2B5EF4-FFF2-40B4-BE49-F238E27FC236}">
                  <a16:creationId xmlns:a16="http://schemas.microsoft.com/office/drawing/2014/main" id="{6FEB244C-46E7-4EE0-AF3C-9D94279F54B7}"/>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660844" y="4208258"/>
              <a:ext cx="978286" cy="608000"/>
            </a:xfrm>
            <a:prstGeom prst="rect">
              <a:avLst/>
            </a:prstGeom>
          </p:spPr>
        </p:pic>
        <p:pic>
          <p:nvPicPr>
            <p:cNvPr id="32" name="Picture 31">
              <a:extLst>
                <a:ext uri="{FF2B5EF4-FFF2-40B4-BE49-F238E27FC236}">
                  <a16:creationId xmlns:a16="http://schemas.microsoft.com/office/drawing/2014/main" id="{4574A8C6-1D7B-401F-952B-E751B471DE5F}"/>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2306846" y="4248167"/>
              <a:ext cx="908190" cy="522667"/>
            </a:xfrm>
            <a:prstGeom prst="rect">
              <a:avLst/>
            </a:prstGeom>
          </p:spPr>
        </p:pic>
        <p:pic>
          <p:nvPicPr>
            <p:cNvPr id="34" name="Picture 33">
              <a:extLst>
                <a:ext uri="{FF2B5EF4-FFF2-40B4-BE49-F238E27FC236}">
                  <a16:creationId xmlns:a16="http://schemas.microsoft.com/office/drawing/2014/main" id="{506269DB-3A2A-4CE7-B675-1DC3B42265A3}"/>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3814205" y="4188021"/>
              <a:ext cx="1505524" cy="591238"/>
            </a:xfrm>
            <a:prstGeom prst="rect">
              <a:avLst/>
            </a:prstGeom>
          </p:spPr>
        </p:pic>
        <p:pic>
          <p:nvPicPr>
            <p:cNvPr id="36" name="Picture 35">
              <a:extLst>
                <a:ext uri="{FF2B5EF4-FFF2-40B4-BE49-F238E27FC236}">
                  <a16:creationId xmlns:a16="http://schemas.microsoft.com/office/drawing/2014/main" id="{7D91AF2D-CE9F-4976-9C13-82E0A65E04FA}"/>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5903531" y="4216632"/>
              <a:ext cx="1632000" cy="571429"/>
            </a:xfrm>
            <a:prstGeom prst="rect">
              <a:avLst/>
            </a:prstGeom>
          </p:spPr>
        </p:pic>
      </p:grpSp>
      <p:pic>
        <p:nvPicPr>
          <p:cNvPr id="39" name="Picture 38">
            <a:extLst>
              <a:ext uri="{FF2B5EF4-FFF2-40B4-BE49-F238E27FC236}">
                <a16:creationId xmlns:a16="http://schemas.microsoft.com/office/drawing/2014/main" id="{0D4A7938-66DE-47C3-905A-A464A5A0E8ED}"/>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162850" y="5209721"/>
            <a:ext cx="2633050" cy="971814"/>
          </a:xfrm>
          <a:prstGeom prst="rect">
            <a:avLst/>
          </a:prstGeom>
        </p:spPr>
      </p:pic>
      <p:pic>
        <p:nvPicPr>
          <p:cNvPr id="41" name="Picture 40">
            <a:extLst>
              <a:ext uri="{FF2B5EF4-FFF2-40B4-BE49-F238E27FC236}">
                <a16:creationId xmlns:a16="http://schemas.microsoft.com/office/drawing/2014/main" id="{BA760457-0FB6-4C00-96C4-256F6EDE50BE}"/>
              </a:ext>
            </a:extLst>
          </p:cNvPr>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3598138" y="5184920"/>
            <a:ext cx="5187359" cy="954107"/>
          </a:xfrm>
          <a:prstGeom prst="rect">
            <a:avLst/>
          </a:prstGeom>
        </p:spPr>
      </p:pic>
      <p:pic>
        <p:nvPicPr>
          <p:cNvPr id="43" name="Picture 42">
            <a:extLst>
              <a:ext uri="{FF2B5EF4-FFF2-40B4-BE49-F238E27FC236}">
                <a16:creationId xmlns:a16="http://schemas.microsoft.com/office/drawing/2014/main" id="{F40D5D36-691B-4665-8770-E759C598F55F}"/>
              </a:ext>
            </a:extLst>
          </p:cNvPr>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207518" y="2851303"/>
            <a:ext cx="3646476" cy="615619"/>
          </a:xfrm>
          <a:prstGeom prst="rect">
            <a:avLst/>
          </a:prstGeom>
        </p:spPr>
      </p:pic>
      <p:pic>
        <p:nvPicPr>
          <p:cNvPr id="45" name="Picture 44">
            <a:extLst>
              <a:ext uri="{FF2B5EF4-FFF2-40B4-BE49-F238E27FC236}">
                <a16:creationId xmlns:a16="http://schemas.microsoft.com/office/drawing/2014/main" id="{A5390155-5EF1-4EFB-9BA7-6F73B430D430}"/>
              </a:ext>
            </a:extLst>
          </p:cNvPr>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9447684" y="3681509"/>
            <a:ext cx="4313905" cy="615619"/>
          </a:xfrm>
          <a:prstGeom prst="rect">
            <a:avLst/>
          </a:prstGeom>
        </p:spPr>
      </p:pic>
      <p:pic>
        <p:nvPicPr>
          <p:cNvPr id="47" name="Picture 46">
            <a:extLst>
              <a:ext uri="{FF2B5EF4-FFF2-40B4-BE49-F238E27FC236}">
                <a16:creationId xmlns:a16="http://schemas.microsoft.com/office/drawing/2014/main" id="{09623735-5E04-4D6D-BE14-E12A961B1241}"/>
              </a:ext>
            </a:extLst>
          </p:cNvPr>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9359732" y="4930165"/>
            <a:ext cx="2857143" cy="760381"/>
          </a:xfrm>
          <a:prstGeom prst="rect">
            <a:avLst/>
          </a:prstGeom>
        </p:spPr>
      </p:pic>
    </p:spTree>
    <p:extLst>
      <p:ext uri="{BB962C8B-B14F-4D97-AF65-F5344CB8AC3E}">
        <p14:creationId xmlns:p14="http://schemas.microsoft.com/office/powerpoint/2010/main" val="2322306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Fluidized flocs provide a collision potential of a few thousand</a:t>
            </a:r>
          </a:p>
        </p:txBody>
      </p:sp>
      <p:graphicFrame>
        <p:nvGraphicFramePr>
          <p:cNvPr id="3" name="Object 2"/>
          <p:cNvGraphicFramePr>
            <a:graphicFrameLocks noChangeAspect="1"/>
          </p:cNvGraphicFramePr>
          <p:nvPr>
            <p:extLst>
              <p:ext uri="{D42A27DB-BD31-4B8C-83A1-F6EECF244321}">
                <p14:modId xmlns:p14="http://schemas.microsoft.com/office/powerpoint/2010/main" val="548515340"/>
              </p:ext>
            </p:extLst>
          </p:nvPr>
        </p:nvGraphicFramePr>
        <p:xfrm>
          <a:off x="1020641" y="3111134"/>
          <a:ext cx="2647950" cy="2105025"/>
        </p:xfrm>
        <a:graphic>
          <a:graphicData uri="http://schemas.openxmlformats.org/presentationml/2006/ole">
            <mc:AlternateContent xmlns:mc="http://schemas.openxmlformats.org/markup-compatibility/2006">
              <mc:Choice xmlns:v="urn:schemas-microsoft-com:vml" Requires="v">
                <p:oleObj spid="_x0000_s1818890" name="Mathcad" r:id="rId5" imgW="2647800" imgH="2104920" progId="Mathcad">
                  <p:link updateAutomatic="1"/>
                </p:oleObj>
              </mc:Choice>
              <mc:Fallback>
                <p:oleObj name="Mathcad" r:id="rId5" imgW="2647800" imgH="2104920" progId="Mathcad">
                  <p:link updateAutomatic="1"/>
                  <p:pic>
                    <p:nvPicPr>
                      <p:cNvPr id="0" name=""/>
                      <p:cNvPicPr/>
                      <p:nvPr/>
                    </p:nvPicPr>
                    <p:blipFill>
                      <a:blip r:embed="rId6"/>
                      <a:stretch>
                        <a:fillRect/>
                      </a:stretch>
                    </p:blipFill>
                    <p:spPr>
                      <a:xfrm>
                        <a:off x="1020641" y="3111134"/>
                        <a:ext cx="2647950" cy="21050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639601456"/>
              </p:ext>
            </p:extLst>
          </p:nvPr>
        </p:nvGraphicFramePr>
        <p:xfrm>
          <a:off x="5147408" y="3111134"/>
          <a:ext cx="2819400" cy="2105025"/>
        </p:xfrm>
        <a:graphic>
          <a:graphicData uri="http://schemas.openxmlformats.org/presentationml/2006/ole">
            <mc:AlternateContent xmlns:mc="http://schemas.openxmlformats.org/markup-compatibility/2006">
              <mc:Choice xmlns:v="urn:schemas-microsoft-com:vml" Requires="v">
                <p:oleObj spid="_x0000_s1818891" name="Mathcad" r:id="rId7" imgW="2819520" imgH="2104920" progId="Mathcad">
                  <p:link updateAutomatic="1"/>
                </p:oleObj>
              </mc:Choice>
              <mc:Fallback>
                <p:oleObj name="Mathcad" r:id="rId7" imgW="2819520" imgH="2104920" progId="Mathcad">
                  <p:link updateAutomatic="1"/>
                  <p:pic>
                    <p:nvPicPr>
                      <p:cNvPr id="0" name=""/>
                      <p:cNvPicPr/>
                      <p:nvPr/>
                    </p:nvPicPr>
                    <p:blipFill>
                      <a:blip r:embed="rId8"/>
                      <a:stretch>
                        <a:fillRect/>
                      </a:stretch>
                    </p:blipFill>
                    <p:spPr>
                      <a:xfrm>
                        <a:off x="5147408" y="3111134"/>
                        <a:ext cx="2819400" cy="21050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61820798"/>
              </p:ext>
            </p:extLst>
          </p:nvPr>
        </p:nvGraphicFramePr>
        <p:xfrm>
          <a:off x="6345238" y="2076450"/>
          <a:ext cx="431800" cy="279400"/>
        </p:xfrm>
        <a:graphic>
          <a:graphicData uri="http://schemas.openxmlformats.org/presentationml/2006/ole">
            <mc:AlternateContent xmlns:mc="http://schemas.openxmlformats.org/markup-compatibility/2006">
              <mc:Choice xmlns:v="urn:schemas-microsoft-com:vml" Requires="v">
                <p:oleObj spid="_x0000_s1818892" name="Equation" r:id="rId9" imgW="431640" imgH="279360" progId="Equation.DSMT4">
                  <p:embed/>
                </p:oleObj>
              </mc:Choice>
              <mc:Fallback>
                <p:oleObj name="Equation" r:id="rId9" imgW="431640" imgH="279360" progId="Equation.DSMT4">
                  <p:embed/>
                  <p:pic>
                    <p:nvPicPr>
                      <p:cNvPr id="0" name=""/>
                      <p:cNvPicPr>
                        <a:picLocks noChangeAspect="1" noChangeArrowheads="1"/>
                      </p:cNvPicPr>
                      <p:nvPr/>
                    </p:nvPicPr>
                    <p:blipFill>
                      <a:blip r:embed="rId10"/>
                      <a:srcRect/>
                      <a:stretch>
                        <a:fillRect/>
                      </a:stretch>
                    </p:blipFill>
                    <p:spPr bwMode="auto">
                      <a:xfrm>
                        <a:off x="6345238" y="2076450"/>
                        <a:ext cx="431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12615" y="5359153"/>
            <a:ext cx="8606843" cy="523220"/>
          </a:xfrm>
          <a:prstGeom prst="rect">
            <a:avLst/>
          </a:prstGeom>
          <a:noFill/>
        </p:spPr>
        <p:txBody>
          <a:bodyPr wrap="none" rtlCol="0">
            <a:spAutoFit/>
          </a:bodyPr>
          <a:lstStyle/>
          <a:p>
            <a:r>
              <a:rPr lang="en-US" dirty="0">
                <a:latin typeface="+mn-lt"/>
              </a:rPr>
              <a:t>Assuming: 1 mm/s </a:t>
            </a:r>
            <a:r>
              <a:rPr lang="en-US" dirty="0" err="1">
                <a:latin typeface="+mn-lt"/>
              </a:rPr>
              <a:t>upflow</a:t>
            </a:r>
            <a:r>
              <a:rPr lang="en-US" dirty="0">
                <a:latin typeface="+mn-lt"/>
              </a:rPr>
              <a:t> velocity, 1000s residence time</a:t>
            </a:r>
          </a:p>
        </p:txBody>
      </p:sp>
      <p:sp>
        <p:nvSpPr>
          <p:cNvPr id="9" name="TextBox 8"/>
          <p:cNvSpPr txBox="1"/>
          <p:nvPr/>
        </p:nvSpPr>
        <p:spPr>
          <a:xfrm>
            <a:off x="312614" y="6141867"/>
            <a:ext cx="8759129" cy="523220"/>
          </a:xfrm>
          <a:prstGeom prst="rect">
            <a:avLst/>
          </a:prstGeom>
          <a:noFill/>
        </p:spPr>
        <p:txBody>
          <a:bodyPr wrap="none" rtlCol="0">
            <a:spAutoFit/>
          </a:bodyPr>
          <a:lstStyle/>
          <a:p>
            <a:r>
              <a:rPr lang="en-US" dirty="0">
                <a:latin typeface="+mn-lt"/>
              </a:rPr>
              <a:t>How does a small </a:t>
            </a:r>
            <a:r>
              <a:rPr lang="en-US" dirty="0" err="1">
                <a:latin typeface="+mn-lt"/>
              </a:rPr>
              <a:t>G</a:t>
            </a:r>
            <a:r>
              <a:rPr lang="en-US" dirty="0" err="1">
                <a:latin typeface="Symbol" pitchFamily="18" charset="2"/>
              </a:rPr>
              <a:t>q</a:t>
            </a:r>
            <a:r>
              <a:rPr lang="en-US" dirty="0">
                <a:latin typeface="+mn-lt"/>
              </a:rPr>
              <a:t> cause a large reduction in turbidity?</a:t>
            </a:r>
          </a:p>
        </p:txBody>
      </p:sp>
      <p:sp>
        <p:nvSpPr>
          <p:cNvPr id="6" name="TextBox 5"/>
          <p:cNvSpPr txBox="1"/>
          <p:nvPr/>
        </p:nvSpPr>
        <p:spPr>
          <a:xfrm>
            <a:off x="694149" y="2719777"/>
            <a:ext cx="3828227" cy="523220"/>
          </a:xfrm>
          <a:prstGeom prst="rect">
            <a:avLst/>
          </a:prstGeom>
          <a:noFill/>
        </p:spPr>
        <p:txBody>
          <a:bodyPr wrap="none" rtlCol="0">
            <a:spAutoFit/>
          </a:bodyPr>
          <a:lstStyle/>
          <a:p>
            <a:r>
              <a:rPr lang="en-US" dirty="0"/>
              <a:t>Low G: flocs grow larger</a:t>
            </a:r>
          </a:p>
        </p:txBody>
      </p:sp>
      <p:pic>
        <p:nvPicPr>
          <p:cNvPr id="10" name="Picture 9">
            <a:extLst>
              <a:ext uri="{FF2B5EF4-FFF2-40B4-BE49-F238E27FC236}">
                <a16:creationId xmlns:a16="http://schemas.microsoft.com/office/drawing/2014/main" id="{528D5EF5-9A54-4FC6-8278-FC5E32F3F3A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88842" y="1833153"/>
            <a:ext cx="3738172" cy="687559"/>
          </a:xfrm>
          <a:prstGeom prst="rect">
            <a:avLst/>
          </a:prstGeom>
        </p:spPr>
      </p:pic>
    </p:spTree>
    <p:extLst>
      <p:ext uri="{BB962C8B-B14F-4D97-AF65-F5344CB8AC3E}">
        <p14:creationId xmlns:p14="http://schemas.microsoft.com/office/powerpoint/2010/main" val="2733704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 y="1680673"/>
            <a:ext cx="5416897" cy="3401781"/>
          </a:xfrm>
          <a:prstGeom prst="rect">
            <a:avLst/>
          </a:prstGeom>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79" name="Line 7"/>
          <p:cNvSpPr>
            <a:spLocks noChangeShapeType="1"/>
          </p:cNvSpPr>
          <p:nvPr/>
        </p:nvSpPr>
        <p:spPr bwMode="auto">
          <a:xfrm flipH="1">
            <a:off x="3172038" y="3108398"/>
            <a:ext cx="225632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855213" y="3890584"/>
            <a:ext cx="364406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201297" y="2557277"/>
            <a:ext cx="1165702"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428366" y="2276280"/>
            <a:ext cx="3535363" cy="461665"/>
          </a:xfrm>
          <a:prstGeom prst="rect">
            <a:avLst/>
          </a:prstGeom>
          <a:noFill/>
          <a:ln w="12700">
            <a:noFill/>
            <a:miter lim="800000"/>
            <a:headEnd type="none" w="lg" len="med"/>
            <a:tailEnd type="none" w="lg" len="med"/>
          </a:ln>
          <a:effectLst/>
        </p:spPr>
        <p:txBody>
          <a:bodyPr>
            <a:spAutoFit/>
          </a:bodyPr>
          <a:lstStyle/>
          <a:p>
            <a:r>
              <a:rPr lang="en-US" sz="2400" dirty="0"/>
              <a:t>floc blanket velocity</a:t>
            </a:r>
          </a:p>
        </p:txBody>
      </p:sp>
      <p:sp>
        <p:nvSpPr>
          <p:cNvPr id="79885" name="Text Box 13"/>
          <p:cNvSpPr txBox="1">
            <a:spLocks noChangeArrowheads="1"/>
          </p:cNvSpPr>
          <p:nvPr/>
        </p:nvSpPr>
        <p:spPr bwMode="auto">
          <a:xfrm>
            <a:off x="5428366" y="2786471"/>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444506" y="3696085"/>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172039" y="3124782"/>
            <a:ext cx="0" cy="1371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279920" y="6229003"/>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475852"/>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4 </a:t>
            </a:r>
            <a:r>
              <a:rPr lang="en-US" dirty="0">
                <a:latin typeface="Symbol" pitchFamily="18" charset="2"/>
              </a:rPr>
              <a:t>m</a:t>
            </a:r>
            <a:r>
              <a:rPr lang="en-US" dirty="0"/>
              <a:t>m</a:t>
            </a:r>
          </a:p>
        </p:txBody>
      </p:sp>
      <p:pic>
        <p:nvPicPr>
          <p:cNvPr id="4" name="Picture 3">
            <a:extLst>
              <a:ext uri="{FF2B5EF4-FFF2-40B4-BE49-F238E27FC236}">
                <a16:creationId xmlns:a16="http://schemas.microsoft.com/office/drawing/2014/main" id="{5A0EF956-0168-48D4-A717-800611162D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3229" y="512077"/>
            <a:ext cx="2886639" cy="616505"/>
          </a:xfrm>
          <a:prstGeom prst="rect">
            <a:avLst/>
          </a:prstGeom>
        </p:spPr>
      </p:pic>
      <p:pic>
        <p:nvPicPr>
          <p:cNvPr id="6" name="Picture 5">
            <a:extLst>
              <a:ext uri="{FF2B5EF4-FFF2-40B4-BE49-F238E27FC236}">
                <a16:creationId xmlns:a16="http://schemas.microsoft.com/office/drawing/2014/main" id="{74B990C6-E0A1-403D-94D3-69F25E055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5236031"/>
            <a:ext cx="4978285" cy="664381"/>
          </a:xfrm>
          <a:prstGeom prst="rect">
            <a:avLst/>
          </a:prstGeom>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blanket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1646237"/>
            <a:ext cx="3384550" cy="4525963"/>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29200" y="1600200"/>
            <a:ext cx="3429000" cy="4572000"/>
          </a:xfrm>
          <a:prstGeom prst="rect">
            <a:avLst/>
          </a:prstGeom>
        </p:spPr>
      </p:pic>
      <p:sp>
        <p:nvSpPr>
          <p:cNvPr id="3" name="TextBox 2"/>
          <p:cNvSpPr txBox="1"/>
          <p:nvPr/>
        </p:nvSpPr>
        <p:spPr>
          <a:xfrm>
            <a:off x="1343267" y="6260068"/>
            <a:ext cx="1279902" cy="369332"/>
          </a:xfrm>
          <a:prstGeom prst="rect">
            <a:avLst/>
          </a:prstGeom>
          <a:noFill/>
        </p:spPr>
        <p:txBody>
          <a:bodyPr wrap="none" rtlCol="0">
            <a:spAutoFit/>
          </a:bodyPr>
          <a:lstStyle/>
          <a:p>
            <a:r>
              <a:rPr lang="en-US">
                <a:latin typeface="+mn-lt"/>
              </a:rPr>
              <a:t>Flat bottom</a:t>
            </a:r>
          </a:p>
        </p:txBody>
      </p:sp>
      <p:sp>
        <p:nvSpPr>
          <p:cNvPr id="6" name="TextBox 5"/>
          <p:cNvSpPr txBox="1"/>
          <p:nvPr/>
        </p:nvSpPr>
        <p:spPr>
          <a:xfrm>
            <a:off x="5230175"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3857695"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5004048"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V="1">
            <a:off x="6546754" y="5949280"/>
            <a:ext cx="1337614" cy="48084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200809" y="1888176"/>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Blanket </a:t>
            </a:r>
            <a:r>
              <a:rPr lang="en-US" dirty="0" err="1"/>
              <a:t>Resuspender</a:t>
            </a:r>
            <a:endParaRPr lang="en-US" dirty="0"/>
          </a:p>
        </p:txBody>
      </p:sp>
      <p:sp>
        <p:nvSpPr>
          <p:cNvPr id="51" name="TextBox 50"/>
          <p:cNvSpPr txBox="1"/>
          <p:nvPr/>
        </p:nvSpPr>
        <p:spPr>
          <a:xfrm>
            <a:off x="969209" y="4732830"/>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969209" y="5597754"/>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969209" y="3992592"/>
            <a:ext cx="2896318" cy="707886"/>
          </a:xfrm>
          <a:prstGeom prst="rect">
            <a:avLst/>
          </a:prstGeom>
          <a:noFill/>
        </p:spPr>
        <p:txBody>
          <a:bodyPr wrap="square" rtlCol="0">
            <a:spAutoFit/>
          </a:bodyPr>
          <a:lstStyle/>
          <a:p>
            <a:r>
              <a:rPr lang="en-US" sz="2000" dirty="0"/>
              <a:t>Diffuser tubes flattened to achieve line source</a:t>
            </a:r>
          </a:p>
        </p:txBody>
      </p:sp>
      <p:cxnSp>
        <p:nvCxnSpPr>
          <p:cNvPr id="65" name="Straight Arrow Connector 64"/>
          <p:cNvCxnSpPr/>
          <p:nvPr/>
        </p:nvCxnSpPr>
        <p:spPr bwMode="auto">
          <a:xfrm>
            <a:off x="3258618" y="4500423"/>
            <a:ext cx="2600644" cy="864924"/>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p:nvPr/>
        </p:nvCxnSpPr>
        <p:spPr bwMode="auto">
          <a:xfrm>
            <a:off x="3237869" y="4990869"/>
            <a:ext cx="3020890" cy="1161274"/>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stCxn id="54" idx="3"/>
          </p:cNvCxnSpPr>
          <p:nvPr/>
        </p:nvCxnSpPr>
        <p:spPr bwMode="auto">
          <a:xfrm>
            <a:off x="2325671" y="5797809"/>
            <a:ext cx="4004108" cy="452071"/>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56" y="2610035"/>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496" y="2321937"/>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1953" y="2339437"/>
            <a:ext cx="1177397" cy="1246911"/>
          </a:xfrm>
          <a:prstGeom prst="rect">
            <a:avLst/>
          </a:prstGeom>
          <a:noFill/>
          <a:ln w="9525">
            <a:noFill/>
            <a:miter lim="800000"/>
            <a:headEnd/>
            <a:tailEnd/>
          </a:ln>
        </p:spPr>
      </p:pic>
      <p:sp>
        <p:nvSpPr>
          <p:cNvPr id="35" name="TextBox 34"/>
          <p:cNvSpPr txBox="1"/>
          <p:nvPr/>
        </p:nvSpPr>
        <p:spPr>
          <a:xfrm>
            <a:off x="154379" y="2232561"/>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448790" y="18644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2897578" y="1888176"/>
            <a:ext cx="1138645" cy="400110"/>
          </a:xfrm>
          <a:prstGeom prst="rect">
            <a:avLst/>
          </a:prstGeom>
          <a:noFill/>
        </p:spPr>
        <p:txBody>
          <a:bodyPr wrap="none" rtlCol="0">
            <a:spAutoFit/>
          </a:bodyPr>
          <a:lstStyle/>
          <a:p>
            <a:r>
              <a:rPr lang="en-US" sz="2000" dirty="0"/>
              <a:t>Offset jet</a:t>
            </a:r>
          </a:p>
        </p:txBody>
      </p:sp>
      <p:pic>
        <p:nvPicPr>
          <p:cNvPr id="38" name="Picture 2" descr="Sage or Guide">
            <a:hlinkClick r:id="rId9" action="ppaction://hlinkpres?slideindex=6&amp;slidetitle=BestJe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Blanket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16667E-6 -0.00532 C -0.00034 0.01873 0.01598 0.09019 -0.00243 0.13876 C -0.03489 0.17738 -0.07847 0.23774 -0.11041 0.28677 C -0.11215 0.19889 -0.09982 0.1709 -0.09895 0.12812 C -0.09809 0.08533 -0.10468 0.06336 -0.10555 0.0296 C -0.10642 -0.00417 -0.10781 -0.03631 -0.10434 -0.07424 C -0.10086 -0.11217 -0.08489 -0.1612 -0.08454 -0.19797 C -0.0842 -0.23474 -0.10191 -0.25764 -0.10208 -0.29579 C -0.10225 -0.33395 -0.10034 -0.41883 -0.08541 -0.42762 C -0.07048 -0.43641 -0.02326 -0.37951 -0.0125 -0.34852 C -0.00173 -0.31753 -0.01197 -0.26781 -0.02066 -0.24145 C -0.02934 -0.21531 -0.06197 -0.21069 -0.06475 -0.19196 C -0.06753 -0.17322 -0.05225 -0.14663 -0.03697 -0.12836 C -0.0217 -0.11217 0.02066 -0.11471 0.02709 -0.09436 C 0.03351 -0.07401 0.01737 -0.04001 0.00139 -0.00602 " pathEditMode="relative" rAng="0" ptsTypes="affaaaaaaaaaaaa">
                                      <p:cBhvr>
                                        <p:cTn id="6" dur="3000" fill="hold"/>
                                        <p:tgtEl>
                                          <p:spTgt spid="17"/>
                                        </p:tgtEl>
                                        <p:attrNameLst>
                                          <p:attrName>ppt_x</p:attrName>
                                          <p:attrName>ppt_y</p:attrName>
                                        </p:attrNameLst>
                                      </p:cBhvr>
                                      <p:rCtr x="-3900" y="-7000"/>
                                    </p:animMotion>
                                  </p:childTnLst>
                                </p:cTn>
                              </p:par>
                              <p:par>
                                <p:cTn id="7" presetID="0" presetClass="path" presetSubtype="0" repeatCount="indefinite" fill="hold" nodeType="withEffect">
                                  <p:stCondLst>
                                    <p:cond delay="0"/>
                                  </p:stCondLst>
                                  <p:childTnLst>
                                    <p:animMotion origin="layout" path="M -0.00122 -0.01295 C -0.01598 0.01041 -0.05573 0.07933 -0.0882 0.12743 C -0.12066 0.16605 -0.16424 0.22641 -0.19618 0.27544 C -0.19792 0.18756 -0.18559 0.15958 -0.18473 0.11679 C -0.18386 0.07401 -0.19046 0.05204 -0.19132 0.01827 C -0.19219 -0.01573 -0.19358 -0.04764 -0.19011 -0.0858 C -0.18664 -0.1235 -0.17066 -0.17252 -0.17032 -0.2093 C -0.16997 -0.24607 -0.18768 -0.26919 -0.18785 -0.30712 C -0.18803 -0.34528 -0.19098 -0.42646 -0.17118 -0.43894 C -0.15139 -0.45143 -0.0875 -0.39894 -0.06962 -0.38252 C -0.05174 -0.3661 -0.07153 -0.35014 -0.06441 -0.34089 C -0.0573 -0.33164 -0.03507 -0.34227 -0.02674 -0.32701 C -0.01841 -0.31175 -0.00695 -0.26226 -0.01389 -0.24954 C -0.02084 -0.23659 -0.0632 -0.23959 -0.06841 -0.25092 C -0.07362 -0.26249 -0.04375 -0.33187 -0.04497 -0.31845 C -0.04618 -0.30504 -0.08039 -0.18571 -0.07622 -0.16975 C -0.07205 -0.15379 -0.03178 -0.22641 -0.02032 -0.2234 C -0.00886 -0.21993 -0.00747 -0.16929 -0.0073 -0.15055 C -0.00712 -0.13182 -0.01928 -0.13367 -0.0191 -0.11078 C -0.01893 -0.08788 -0.00903 -0.03353 -0.00643 -0.01295 " pathEditMode="relative" rAng="0" ptsTypes="affaaaaaaaaaaaaaaaaa">
                                      <p:cBhvr>
                                        <p:cTn id="8" dur="4000" fill="hold"/>
                                        <p:tgtEl>
                                          <p:spTgt spid="26"/>
                                        </p:tgtEl>
                                        <p:attrNameLst>
                                          <p:attrName>ppt_x</p:attrName>
                                          <p:attrName>ppt_y</p:attrName>
                                        </p:attrNameLst>
                                      </p:cBhvr>
                                      <p:rCtr x="-9800" y="-7500"/>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11215 -0.06227 C -0.10972 0.01643 -0.11979 0.33588 -0.09792 0.41203 C -0.08802 0.47037 0.02066 0.43287 0.01892 0.39444 C 0.02413 0.33055 0.03906 0.31736 0.03872 0.27199 C 0.03837 0.22662 0.01736 0.1706 0.01667 0.12152 C 0.01597 0.07245 0.025 0.02476 0.03403 -0.02269 " pathEditMode="relative" rAng="0" ptsTypes="affaaa">
                                      <p:cBhvr>
                                        <p:cTn id="14" dur="2000" fill="hold"/>
                                        <p:tgtEl>
                                          <p:spTgt spid="22"/>
                                        </p:tgtEl>
                                        <p:attrNameLst>
                                          <p:attrName>ppt_x</p:attrName>
                                          <p:attrName>ppt_y</p:attrName>
                                        </p:attrNameLst>
                                      </p:cBhvr>
                                      <p:rCtr x="7200" y="26600"/>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10156 -0.07477 C -0.10017 0.0044 -0.1125 0.32454 -0.09305 0.4007 C -0.08316 0.45926 0.01719 0.42153 0.01546 0.3831 C 0.02066 0.31922 0.00209 0.31204 0.00226 0.26852 C 0.00244 0.225 0.01146 0.17014 0.01667 0.12153 C 0.02188 0.07292 0.025 0.02477 0.03403 -0.02268 " pathEditMode="relative" rAng="0" ptsTypes="affaaa">
                                      <p:cBhvr>
                                        <p:cTn id="18" dur="2000" fill="hold"/>
                                        <p:tgtEl>
                                          <p:spTgt spid="24"/>
                                        </p:tgtEl>
                                        <p:attrNameLst>
                                          <p:attrName>ppt_x</p:attrName>
                                          <p:attrName>ppt_y</p:attrName>
                                        </p:attrNameLst>
                                      </p:cBhvr>
                                      <p:rCtr x="6200" y="267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39 -0.00671 C 0.00173 0.01711 -0.01667 0.08811 0.00382 0.1376 C 0.03767 0.17553 0.0908 0.24098 0.12413 0.29024 C 0.14323 0.4438 0.2625 0.34065 0.26041 0.29718 C 0.27569 0.24768 0.22482 0.06359 0.21614 -0.00486 C 0.20746 -0.07285 0.21059 -0.08395 0.20816 -0.11263 C 0.20573 -0.14085 0.20833 -0.12535 0.20139 -0.1753 C 0.19444 -0.22549 0.19514 -0.3735 0.16632 -0.41397 C 0.1375 -0.45444 0.0526 -0.44589 0.02864 -0.41744 C 0.00468 -0.389 0.03211 -0.29649 0.02291 -0.24307 C 0.01371 -0.18941 -0.02309 -0.1346 -0.02691 -0.09575 C -0.03073 -0.05666 -0.01684 -0.04163 -0.00018 -0.00764 " pathEditMode="relative" rAng="0" ptsTypes="affaaaaaaaaa">
                                      <p:cBhvr>
                                        <p:cTn id="22" dur="3000" fill="hold"/>
                                        <p:tgtEl>
                                          <p:spTgt spid="31"/>
                                        </p:tgtEl>
                                        <p:attrNameLst>
                                          <p:attrName>ppt_x</p:attrName>
                                          <p:attrName>ppt_y</p:attrName>
                                        </p:attrNameLst>
                                      </p:cBhvr>
                                      <p:rCtr x="12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jet reverser creates a vertical jet that </a:t>
            </a:r>
            <a:r>
              <a:rPr lang="en-US" dirty="0" err="1"/>
              <a:t>resuspends</a:t>
            </a:r>
            <a:r>
              <a:rPr lang="en-US" dirty="0"/>
              <a:t> settled flocs</a:t>
            </a:r>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9352" y="1714500"/>
            <a:ext cx="9144000" cy="5143500"/>
          </a:xfrm>
          <a:prstGeom prst="rect">
            <a:avLst/>
          </a:prstGeom>
        </p:spPr>
      </p:pic>
      <p:sp>
        <p:nvSpPr>
          <p:cNvPr id="8" name="Freeform 7"/>
          <p:cNvSpPr/>
          <p:nvPr/>
        </p:nvSpPr>
        <p:spPr>
          <a:xfrm>
            <a:off x="6824705" y="3933497"/>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5021" y="1686911"/>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1686911"/>
            <a:ext cx="8236805" cy="5016758"/>
          </a:xfrm>
          <a:prstGeom prst="rect">
            <a:avLst/>
          </a:prstGeom>
          <a:noFill/>
        </p:spPr>
        <p:txBody>
          <a:bodyPr wrap="square" rtlCol="0">
            <a:spAutoFit/>
          </a:bodyPr>
          <a:lstStyle/>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All surfaces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must transport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particles to a </a:t>
            </a:r>
            <a:br>
              <a:rPr lang="en-US" sz="3200" dirty="0">
                <a:latin typeface="Helvetica" panose="020B0604020202020204" pitchFamily="34" charset="0"/>
                <a:cs typeface="Helvetica" panose="020B0604020202020204" pitchFamily="34" charset="0"/>
              </a:rPr>
            </a:br>
            <a:r>
              <a:rPr lang="en-US" sz="3200" dirty="0" err="1">
                <a:latin typeface="Helvetica" panose="020B0604020202020204" pitchFamily="34" charset="0"/>
                <a:cs typeface="Helvetica" panose="020B0604020202020204" pitchFamily="34" charset="0"/>
              </a:rPr>
              <a:t>resuspension</a:t>
            </a:r>
            <a:r>
              <a:rPr lang="en-US" sz="3200" dirty="0">
                <a:latin typeface="Helvetica" panose="020B0604020202020204" pitchFamily="34" charset="0"/>
                <a:cs typeface="Helvetica" panose="020B0604020202020204" pitchFamily="34" charset="0"/>
              </a:rPr>
              <a:t> zone.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Sludge produces gas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that suspends particles.</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Sedimentation tanks should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have zero sludge!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May have application in other</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fluidized bed reactors.</a:t>
            </a:r>
          </a:p>
        </p:txBody>
      </p:sp>
      <p:cxnSp>
        <p:nvCxnSpPr>
          <p:cNvPr id="6" name="Straight Connector 5"/>
          <p:cNvCxnSpPr>
            <a:stCxn id="10" idx="2"/>
          </p:cNvCxnSpPr>
          <p:nvPr/>
        </p:nvCxnSpPr>
        <p:spPr>
          <a:xfrm>
            <a:off x="8826062"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38850"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38850" y="6519003"/>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53265" y="6334337"/>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a:t>
            </a:r>
            <a:r>
              <a:rPr lang="en-US" dirty="0" err="1"/>
              <a:t>Resuspension</a:t>
            </a:r>
            <a:endParaRPr lang="en-US" dirty="0"/>
          </a:p>
        </p:txBody>
      </p:sp>
      <p:sp>
        <p:nvSpPr>
          <p:cNvPr id="3" name="Content Placeholder 2"/>
          <p:cNvSpPr>
            <a:spLocks noGrp="1"/>
          </p:cNvSpPr>
          <p:nvPr>
            <p:ph idx="1"/>
          </p:nvPr>
        </p:nvSpPr>
        <p:spPr/>
        <p:txBody>
          <a:bodyPr/>
          <a:lstStyle/>
          <a:p>
            <a:r>
              <a:rPr lang="en-US" dirty="0"/>
              <a:t>All surfaces in the </a:t>
            </a:r>
            <a:r>
              <a:rPr lang="en-US" dirty="0" err="1"/>
              <a:t>sed</a:t>
            </a:r>
            <a:r>
              <a:rPr lang="en-US" dirty="0"/>
              <a:t> tank with a horizontal component must return settled flocs to a </a:t>
            </a:r>
            <a:r>
              <a:rPr lang="en-US" dirty="0" err="1"/>
              <a:t>resuspension</a:t>
            </a:r>
            <a:r>
              <a:rPr lang="en-US" dirty="0"/>
              <a:t> zone.</a:t>
            </a:r>
          </a:p>
          <a:p>
            <a:r>
              <a:rPr lang="en-US" dirty="0"/>
              <a:t>Floc </a:t>
            </a:r>
            <a:r>
              <a:rPr lang="en-US" dirty="0" err="1"/>
              <a:t>resuspension</a:t>
            </a:r>
            <a:r>
              <a:rPr lang="en-US" dirty="0"/>
              <a:t> geometry works by having a flocculated water jet with a high vertical velocity component that returns settled flocs to the floc blanket</a:t>
            </a: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87" y="320634"/>
            <a:ext cx="7772400" cy="1143000"/>
          </a:xfrm>
        </p:spPr>
        <p:txBody>
          <a:bodyPr/>
          <a:lstStyle/>
          <a:p>
            <a:r>
              <a:rPr lang="en-US" dirty="0"/>
              <a:t>The jet deflects more when it has less momentum</a:t>
            </a:r>
          </a:p>
        </p:txBody>
      </p:sp>
      <p:grpSp>
        <p:nvGrpSpPr>
          <p:cNvPr id="15" name="Group 14"/>
          <p:cNvGrpSpPr/>
          <p:nvPr/>
        </p:nvGrpSpPr>
        <p:grpSpPr>
          <a:xfrm>
            <a:off x="4904513" y="1917422"/>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5667755" y="5580044"/>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656189" y="5580044"/>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158961" y="1917423"/>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656189" y="2339439"/>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5309337" y="2360226"/>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2903059" y="3638419"/>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7488883" y="3911551"/>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3699160" y="3747426"/>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8331053" y="4025631"/>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158961" y="1884092"/>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4904513" y="1917423"/>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1321012" y="3281191"/>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6032729" y="3522064"/>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1629993" y="2596977"/>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1629993" y="2596977"/>
                <a:ext cx="62267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355261" y="296582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355261" y="2965822"/>
                <a:ext cx="630942"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p:cNvSpPr txBox="1"/>
              <p:nvPr/>
            </p:nvSpPr>
            <p:spPr>
              <a:xfrm>
                <a:off x="3904401" y="5916259"/>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p:sp>
            <p:nvSpPr>
              <p:cNvPr id="57" name="TextBox 56"/>
              <p:cNvSpPr txBox="1">
                <a:spLocks noRot="1" noChangeAspect="1" noMove="1" noResize="1" noEditPoints="1" noAdjustHandles="1" noChangeArrowheads="1" noChangeShapeType="1" noTextEdit="1"/>
              </p:cNvSpPr>
              <p:nvPr/>
            </p:nvSpPr>
            <p:spPr>
              <a:xfrm>
                <a:off x="3904401" y="5916259"/>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627257" y="592611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mv="urn:schemas-microsoft-com:mac:vml" xmlns="">
          <p:sp>
            <p:nvSpPr>
              <p:cNvPr id="58" name="TextBox 57"/>
              <p:cNvSpPr txBox="1">
                <a:spLocks noRot="1" noChangeAspect="1" noMove="1" noResize="1" noEditPoints="1" noAdjustHandles="1" noChangeArrowheads="1" noChangeShapeType="1" noTextEdit="1"/>
              </p:cNvSpPr>
              <p:nvPr/>
            </p:nvSpPr>
            <p:spPr>
              <a:xfrm>
                <a:off x="4627257" y="5926112"/>
                <a:ext cx="630942" cy="523220"/>
              </a:xfrm>
              <a:prstGeom prst="rect">
                <a:avLst/>
              </a:prstGeom>
              <a:blipFill rotWithShape="1">
                <a:blip r:embed="rId7"/>
                <a:stretch>
                  <a:fillRect/>
                </a:stretch>
              </a:blipFill>
            </p:spPr>
            <p:txBody>
              <a:bodyPr/>
              <a:lstStyle/>
              <a:p>
                <a:r>
                  <a:rPr lang="en-US">
                    <a:noFill/>
                  </a:rPr>
                  <a:t> </a:t>
                </a:r>
              </a:p>
            </p:txBody>
          </p:sp>
        </mc:Fallback>
      </mc:AlternateContent>
      <p:sp>
        <p:nvSpPr>
          <p:cNvPr id="1845267" name="TextBox 1845266"/>
          <p:cNvSpPr txBox="1"/>
          <p:nvPr/>
        </p:nvSpPr>
        <p:spPr>
          <a:xfrm>
            <a:off x="4370115" y="5913912"/>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Conclusions</a:t>
            </a:r>
          </a:p>
        </p:txBody>
      </p:sp>
      <p:sp>
        <p:nvSpPr>
          <p:cNvPr id="3" name="Content Placeholder 2"/>
          <p:cNvSpPr>
            <a:spLocks noGrp="1"/>
          </p:cNvSpPr>
          <p:nvPr>
            <p:ph idx="1"/>
          </p:nvPr>
        </p:nvSpPr>
        <p:spPr/>
        <p:txBody>
          <a:bodyPr/>
          <a:lstStyle/>
          <a:p>
            <a:r>
              <a:rPr lang="en-US" dirty="0"/>
              <a:t>Perhaps (low G) flocculation to provide rapid growth of the flocs coming from the flocculator</a:t>
            </a:r>
          </a:p>
          <a:p>
            <a:r>
              <a:rPr lang="en-US" dirty="0"/>
              <a:t>Reduces the turbidity after sedimentation</a:t>
            </a:r>
          </a:p>
          <a:p>
            <a:r>
              <a:rPr lang="en-US" dirty="0"/>
              <a:t>Requires a mechanism to keep the flocs suspended</a:t>
            </a:r>
          </a:p>
          <a:p>
            <a:pPr lvl="1"/>
            <a:r>
              <a:rPr lang="en-US" dirty="0" err="1"/>
              <a:t>Upflow</a:t>
            </a:r>
            <a:r>
              <a:rPr lang="en-US" dirty="0"/>
              <a:t> velocity of approximately 1 mm/s</a:t>
            </a:r>
          </a:p>
          <a:p>
            <a:pPr lvl="1"/>
            <a:r>
              <a:rPr lang="en-US" dirty="0"/>
              <a:t>Settled flocs must return to a </a:t>
            </a:r>
            <a:r>
              <a:rPr lang="en-US" dirty="0" err="1"/>
              <a:t>resuspension</a:t>
            </a:r>
            <a:r>
              <a:rPr lang="en-US" dirty="0"/>
              <a:t> point where they are carried upward by a vertical jet</a:t>
            </a: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Questions</a:t>
            </a:r>
          </a:p>
        </p:txBody>
      </p:sp>
      <p:sp>
        <p:nvSpPr>
          <p:cNvPr id="3" name="Content Placeholder 2"/>
          <p:cNvSpPr>
            <a:spLocks noGrp="1"/>
          </p:cNvSpPr>
          <p:nvPr>
            <p:ph idx="1"/>
          </p:nvPr>
        </p:nvSpPr>
        <p:spPr/>
        <p:txBody>
          <a:bodyPr/>
          <a:lstStyle/>
          <a:p>
            <a:r>
              <a:rPr lang="en-US" sz="2800" dirty="0"/>
              <a:t>How deep should it be? (need to understand how it works!)</a:t>
            </a:r>
          </a:p>
          <a:p>
            <a:r>
              <a:rPr lang="en-US" sz="2800" dirty="0"/>
              <a:t>How do you design for flow rate variability including turning off a sedimentation tank?</a:t>
            </a:r>
          </a:p>
          <a:p>
            <a:r>
              <a:rPr lang="en-US" sz="2800" dirty="0"/>
              <a:t>Can a settled floc blanket be </a:t>
            </a:r>
            <a:r>
              <a:rPr lang="en-US" sz="2800" dirty="0" err="1"/>
              <a:t>resuspended</a:t>
            </a:r>
            <a:r>
              <a:rPr lang="en-US" sz="2800" dirty="0"/>
              <a:t>? (yes, at least sometimes)</a:t>
            </a:r>
          </a:p>
          <a:p>
            <a:r>
              <a:rPr lang="en-US" sz="2800" dirty="0"/>
              <a:t>What is the optimal velocity of the incoming jet? (high velocity is better for </a:t>
            </a:r>
            <a:r>
              <a:rPr lang="en-US" sz="2800" dirty="0" err="1"/>
              <a:t>resuspension</a:t>
            </a:r>
            <a:r>
              <a:rPr lang="en-US" sz="2800" dirty="0"/>
              <a:t> and breaks more flocs)</a:t>
            </a:r>
          </a:p>
          <a:p>
            <a:r>
              <a:rPr lang="en-US" sz="2800" dirty="0"/>
              <a:t>How will the operator observe the floc blanket? (sensor is under development)</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91986" cy="1143000"/>
          </a:xfrm>
        </p:spPr>
        <p:txBody>
          <a:bodyPr/>
          <a:lstStyle/>
          <a:p>
            <a:r>
              <a:rPr lang="en-US" dirty="0"/>
              <a:t>Floc Hopper Requirements</a:t>
            </a:r>
          </a:p>
        </p:txBody>
      </p:sp>
      <p:sp>
        <p:nvSpPr>
          <p:cNvPr id="3" name="Content Placeholder 2"/>
          <p:cNvSpPr>
            <a:spLocks noGrp="1"/>
          </p:cNvSpPr>
          <p:nvPr>
            <p:ph idx="1"/>
          </p:nvPr>
        </p:nvSpPr>
        <p:spPr/>
        <p:txBody>
          <a:bodyPr/>
          <a:lstStyle/>
          <a:p>
            <a:r>
              <a:rPr lang="en-US" sz="2800" dirty="0"/>
              <a:t>Control the depth of the floc blanket</a:t>
            </a:r>
          </a:p>
          <a:p>
            <a:r>
              <a:rPr lang="en-US" sz="2800" dirty="0"/>
              <a:t>Allow time for floc blanket overflow to concentrate (consolidate and dewater)</a:t>
            </a:r>
          </a:p>
          <a:p>
            <a:r>
              <a:rPr lang="en-US" sz="2800" dirty="0"/>
              <a:t>Floc blanket solids concentration decreases as coagulant dose increases (2 g/L is reasonable estimate)</a:t>
            </a:r>
          </a:p>
          <a:p>
            <a:r>
              <a:rPr lang="en-US" sz="2800" dirty="0"/>
              <a:t>Floc blanket flow into the floc hopper is a function of the mass flux of particles into the </a:t>
            </a:r>
            <a:r>
              <a:rPr lang="en-US" sz="2800" dirty="0" err="1"/>
              <a:t>sed</a:t>
            </a:r>
            <a:r>
              <a:rPr lang="en-US" sz="2800" dirty="0"/>
              <a:t> tank</a:t>
            </a:r>
          </a:p>
          <a:p>
            <a:r>
              <a:rPr lang="en-US" sz="2800" dirty="0"/>
              <a:t>We need to characterize the consolidation rate of the flocs to optimize the floc hopper design</a:t>
            </a:r>
          </a:p>
        </p:txBody>
      </p:sp>
      <p:cxnSp>
        <p:nvCxnSpPr>
          <p:cNvPr id="6" name="Straight Arrow Connector 5"/>
          <p:cNvCxnSpPr/>
          <p:nvPr/>
        </p:nvCxnSpPr>
        <p:spPr bwMode="auto">
          <a:xfrm>
            <a:off x="4686330" y="616688"/>
            <a:ext cx="1881962" cy="202019"/>
          </a:xfrm>
          <a:prstGeom prst="straightConnector1">
            <a:avLst/>
          </a:prstGeom>
          <a:noFill/>
          <a:ln w="12700" cap="flat" cmpd="sng" algn="ctr">
            <a:solidFill>
              <a:schemeClr val="bg2"/>
            </a:solidFill>
            <a:prstDash val="solid"/>
            <a:round/>
            <a:headEnd type="none" w="lg" len="med"/>
            <a:tailEnd type="arrow"/>
          </a:ln>
          <a:effectLst/>
        </p:spPr>
      </p:cxn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Self-cleaning, sludge-free sedimentation tank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205115"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296" y="1524001"/>
            <a:ext cx="2876304" cy="5113428"/>
          </a:xfrm>
          <a:prstGeom prst="rect">
            <a:avLst/>
          </a:prstGeom>
        </p:spPr>
      </p:pic>
      <p:sp>
        <p:nvSpPr>
          <p:cNvPr id="6" name="Oval 5"/>
          <p:cNvSpPr/>
          <p:nvPr/>
        </p:nvSpPr>
        <p:spPr>
          <a:xfrm>
            <a:off x="1467096"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9800"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695696"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857341"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42875" y="1981200"/>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5422880" y="2682875"/>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5422880" y="2682875"/>
            <a:ext cx="2647950" cy="1116013"/>
            <a:chOff x="3160" y="1690"/>
            <a:chExt cx="1668" cy="703"/>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nvGraphicFramePr>
          <p:xfrm>
            <a:off x="3649" y="2150"/>
            <a:ext cx="221" cy="235"/>
          </p:xfrm>
          <a:graphic>
            <a:graphicData uri="http://schemas.openxmlformats.org/presentationml/2006/ole">
              <mc:AlternateContent xmlns:mc="http://schemas.openxmlformats.org/markup-compatibility/2006">
                <mc:Choice xmlns:v="urn:schemas-microsoft-com:vml" Requires="v">
                  <p:oleObj spid="_x0000_s614740" name="Equation" r:id="rId9" imgW="355320" imgH="380880" progId="Equation.3">
                    <p:embed/>
                  </p:oleObj>
                </mc:Choice>
                <mc:Fallback>
                  <p:oleObj name="Equation" r:id="rId9" imgW="355320" imgH="380880" progId="Equation.3">
                    <p:embed/>
                    <p:pic>
                      <p:nvPicPr>
                        <p:cNvPr id="0" name="Picture 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9" y="2150"/>
                          <a:ext cx="221"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545800" name="Object 8">
              <a:hlinkClick r:id="" action="ppaction://ole?verb=0"/>
            </p:cNvPr>
            <p:cNvGraphicFramePr>
              <a:graphicFrameLocks/>
            </p:cNvGraphicFramePr>
            <p:nvPr/>
          </p:nvGraphicFramePr>
          <p:xfrm>
            <a:off x="4155" y="1786"/>
            <a:ext cx="230" cy="235"/>
          </p:xfrm>
          <a:graphic>
            <a:graphicData uri="http://schemas.openxmlformats.org/presentationml/2006/ole">
              <mc:AlternateContent xmlns:mc="http://schemas.openxmlformats.org/markup-compatibility/2006">
                <mc:Choice xmlns:v="urn:schemas-microsoft-com:vml" Requires="v">
                  <p:oleObj spid="_x0000_s614741" name="Equation" r:id="rId11" imgW="368280" imgH="380880" progId="Equation.3">
                    <p:embed/>
                  </p:oleObj>
                </mc:Choice>
                <mc:Fallback>
                  <p:oleObj name="Equation" r:id="rId11" imgW="368280" imgH="380880" progId="Equation.3">
                    <p:embed/>
                    <p:pic>
                      <p:nvPicPr>
                        <p:cNvPr id="0" name="Picture 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5" y="1786"/>
                          <a:ext cx="230"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8616930" y="2684463"/>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5510193" y="3894138"/>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8597880" y="2365375"/>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4949805" y="192722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5130780" y="236537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6461105" y="3878263"/>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4695805" y="4133850"/>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8267680" y="4029075"/>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5168880" y="3162300"/>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8235930" y="3152775"/>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1872761" y="2567354"/>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3050931" y="3657601"/>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97567" y="5906370"/>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3926059" y="4897315"/>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5417767" y="3075709"/>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8497773" y="4837940"/>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476738" y="5361160"/>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077F88E9-3ACF-4824-A4E4-5F256331BA82}"/>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53219" y="4927208"/>
            <a:ext cx="836571" cy="518095"/>
          </a:xfrm>
          <a:prstGeom prst="rect">
            <a:avLst/>
          </a:prstGeom>
        </p:spPr>
      </p:pic>
      <p:pic>
        <p:nvPicPr>
          <p:cNvPr id="9" name="Picture 8">
            <a:extLst>
              <a:ext uri="{FF2B5EF4-FFF2-40B4-BE49-F238E27FC236}">
                <a16:creationId xmlns:a16="http://schemas.microsoft.com/office/drawing/2014/main" id="{80D03E76-43A6-4A97-BDEA-77FFFAB13BCF}"/>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321396" y="4902364"/>
            <a:ext cx="714667" cy="527238"/>
          </a:xfrm>
          <a:prstGeom prst="rect">
            <a:avLst/>
          </a:prstGeom>
        </p:spPr>
      </p:pic>
      <p:pic>
        <p:nvPicPr>
          <p:cNvPr id="11" name="Picture 10">
            <a:extLst>
              <a:ext uri="{FF2B5EF4-FFF2-40B4-BE49-F238E27FC236}">
                <a16:creationId xmlns:a16="http://schemas.microsoft.com/office/drawing/2014/main" id="{81E6C88A-68D0-4833-AF81-889DFD9FC6A2}"/>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180174" y="4897315"/>
            <a:ext cx="729905" cy="527238"/>
          </a:xfrm>
          <a:prstGeom prst="rect">
            <a:avLst/>
          </a:prstGeom>
        </p:spPr>
      </p:pic>
      <p:pic>
        <p:nvPicPr>
          <p:cNvPr id="13" name="Picture 12">
            <a:extLst>
              <a:ext uri="{FF2B5EF4-FFF2-40B4-BE49-F238E27FC236}">
                <a16:creationId xmlns:a16="http://schemas.microsoft.com/office/drawing/2014/main" id="{8FC59FFA-99FA-4AA2-8222-029E8354BEC4}"/>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39119" y="4927208"/>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46965" y="2560965"/>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91275" cy="1143000"/>
          </a:xfrm>
        </p:spPr>
        <p:txBody>
          <a:bodyPr/>
          <a:lstStyle/>
          <a:p>
            <a:r>
              <a:rPr lang="en-US" dirty="0"/>
              <a:t>Consolidation Questions</a:t>
            </a:r>
          </a:p>
        </p:txBody>
      </p:sp>
      <p:sp>
        <p:nvSpPr>
          <p:cNvPr id="3" name="Content Placeholder 2"/>
          <p:cNvSpPr>
            <a:spLocks noGrp="1"/>
          </p:cNvSpPr>
          <p:nvPr>
            <p:ph idx="1"/>
          </p:nvPr>
        </p:nvSpPr>
        <p:spPr/>
        <p:txBody>
          <a:bodyPr/>
          <a:lstStyle/>
          <a:p>
            <a:r>
              <a:rPr lang="en-US" sz="2800" dirty="0"/>
              <a:t>AguaClara built our first successful floc hoppers at </a:t>
            </a:r>
            <a:r>
              <a:rPr lang="en-US" sz="2800" dirty="0" err="1"/>
              <a:t>Atima</a:t>
            </a:r>
            <a:r>
              <a:rPr lang="en-US" sz="2800" dirty="0"/>
              <a:t> in Honduras. We have much to learn about this design. (and they work!!!!)</a:t>
            </a:r>
          </a:p>
          <a:p>
            <a:r>
              <a:rPr lang="en-US" sz="2800" dirty="0"/>
              <a:t>Floc consolidation in the floc hopper results in less water waste from the sedimentation tank.</a:t>
            </a:r>
          </a:p>
          <a:p>
            <a:r>
              <a:rPr lang="en-US" sz="2800" dirty="0"/>
              <a:t>Zero sludge </a:t>
            </a:r>
            <a:r>
              <a:rPr lang="en-US" sz="2800" dirty="0" err="1"/>
              <a:t>sed</a:t>
            </a:r>
            <a:r>
              <a:rPr lang="en-US" sz="2800" dirty="0"/>
              <a:t> tank design reduces need to clean sedimentation tank</a:t>
            </a:r>
          </a:p>
          <a:p>
            <a:r>
              <a:rPr lang="en-US" sz="2800" dirty="0"/>
              <a:t>We don’t yet have a method to guide the operation of the floc hopper. How will the operator know if the floc hopper valve should be opened further?</a:t>
            </a:r>
          </a:p>
          <a:p>
            <a:endParaRPr lang="en-US" sz="2800" dirty="0"/>
          </a:p>
          <a:p>
            <a:endParaRPr lang="en-US" sz="2800" dirty="0"/>
          </a:p>
        </p:txBody>
      </p:sp>
      <p:pic>
        <p:nvPicPr>
          <p:cNvPr id="5" name="Picture 4" descr="https://lh3.googleusercontent.com/-mj6AmygcQko/ViVMqRbb7uI/AAAAAAAFlck/RrI5pyJZyvM/s912-Ic42/DSC061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24675" y="5497"/>
            <a:ext cx="2219325" cy="1428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blanket,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81619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r>
              <a:rPr lang="en-US"/>
              <a:t>Delivering Flocs to the Sedimentation Tank</a:t>
            </a:r>
            <a:endParaRPr lang="en-US" dirty="0"/>
          </a:p>
        </p:txBody>
      </p:sp>
      <p:sp>
        <p:nvSpPr>
          <p:cNvPr id="433155" name="Rectangle 3"/>
          <p:cNvSpPr>
            <a:spLocks noGrp="1" noChangeArrowheads="1"/>
          </p:cNvSpPr>
          <p:nvPr>
            <p:ph idx="1"/>
          </p:nvPr>
        </p:nvSpPr>
        <p:spPr>
          <a:xfrm>
            <a:off x="685800" y="1832338"/>
            <a:ext cx="6022910" cy="3643423"/>
          </a:xfrm>
        </p:spPr>
        <p:txBody>
          <a:bodyPr/>
          <a:lstStyle/>
          <a:p>
            <a:r>
              <a:rPr lang="en-US" dirty="0"/>
              <a:t>It is necessary to design the inlet channel, inlet manifold, and diffusers so that they</a:t>
            </a:r>
          </a:p>
          <a:p>
            <a:pPr lvl="1"/>
            <a:r>
              <a:rPr lang="en-US" dirty="0"/>
              <a:t>Don’t drop the flocs (0.15 m/s)</a:t>
            </a:r>
          </a:p>
          <a:p>
            <a:pPr lvl="1"/>
            <a:r>
              <a:rPr lang="en-US" dirty="0"/>
              <a:t>Distribute the water uniformly (section on manifold hydraulics)</a:t>
            </a:r>
          </a:p>
          <a:p>
            <a:pPr lvl="1"/>
            <a:r>
              <a:rPr lang="en-US" dirty="0"/>
              <a:t>Create a jet that </a:t>
            </a:r>
            <a:r>
              <a:rPr lang="en-US" dirty="0" err="1"/>
              <a:t>resuspends</a:t>
            </a:r>
            <a:r>
              <a:rPr lang="en-US" dirty="0"/>
              <a:t> settled flocs</a:t>
            </a:r>
          </a:p>
        </p:txBody>
      </p:sp>
      <p:pic>
        <p:nvPicPr>
          <p:cNvPr id="4" name="Picture 1" descr="C:\Documents and Settings\mw24\Desktop\Inlet Channe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031643" y="2011828"/>
            <a:ext cx="1700784" cy="850392"/>
          </a:xfrm>
          <a:prstGeom prst="rect">
            <a:avLst/>
          </a:prstGeom>
          <a:noFill/>
        </p:spPr>
      </p:pic>
      <p:pic>
        <p:nvPicPr>
          <p:cNvPr id="5" name="Content Placeholder 3" descr="channel and manifold.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7356354" y="2105134"/>
            <a:ext cx="768094" cy="2514597"/>
          </a:xfrm>
          <a:prstGeom prst="rect">
            <a:avLst/>
          </a:prstGeom>
          <a:noFill/>
          <a:ln w="9525">
            <a:noFill/>
            <a:miter lim="800000"/>
            <a:headEnd/>
            <a:tailEnd/>
          </a:ln>
          <a:effectLst/>
        </p:spPr>
      </p:pic>
      <p:cxnSp>
        <p:nvCxnSpPr>
          <p:cNvPr id="14" name="Straight Arrow Connector 13"/>
          <p:cNvCxnSpPr/>
          <p:nvPr/>
        </p:nvCxnSpPr>
        <p:spPr bwMode="auto">
          <a:xfrm flipV="1">
            <a:off x="3343275" y="2192002"/>
            <a:ext cx="4319397" cy="245021"/>
          </a:xfrm>
          <a:prstGeom prst="straightConnector1">
            <a:avLst/>
          </a:prstGeom>
          <a:noFill/>
          <a:ln w="12700" cap="flat" cmpd="sng" algn="ctr">
            <a:solidFill>
              <a:schemeClr val="tx2"/>
            </a:solidFill>
            <a:prstDash val="solid"/>
            <a:round/>
            <a:headEnd type="none" w="lg" len="med"/>
            <a:tailEnd type="arrow"/>
          </a:ln>
          <a:effectLst/>
        </p:spPr>
      </p:cxnSp>
      <p:cxnSp>
        <p:nvCxnSpPr>
          <p:cNvPr id="15" name="Straight Arrow Connector 14"/>
          <p:cNvCxnSpPr/>
          <p:nvPr/>
        </p:nvCxnSpPr>
        <p:spPr bwMode="auto">
          <a:xfrm>
            <a:off x="5494020" y="2810746"/>
            <a:ext cx="1162812" cy="707136"/>
          </a:xfrm>
          <a:prstGeom prst="straightConnector1">
            <a:avLst/>
          </a:prstGeom>
          <a:noFill/>
          <a:ln w="12700" cap="flat" cmpd="sng" algn="ctr">
            <a:solidFill>
              <a:schemeClr val="tx2"/>
            </a:solidFill>
            <a:prstDash val="solid"/>
            <a:round/>
            <a:headEnd type="none" w="lg" len="med"/>
            <a:tailEnd type="arrow"/>
          </a:ln>
          <a:effectLst/>
        </p:spPr>
      </p:cxnSp>
      <p:sp>
        <p:nvSpPr>
          <p:cNvPr id="17" name="Freeform 16"/>
          <p:cNvSpPr/>
          <p:nvPr/>
        </p:nvSpPr>
        <p:spPr bwMode="auto">
          <a:xfrm>
            <a:off x="3343275" y="3233166"/>
            <a:ext cx="4022513" cy="1070714"/>
          </a:xfrm>
          <a:custGeom>
            <a:avLst/>
            <a:gdLst>
              <a:gd name="connsiteX0" fmla="*/ 0 w 4546948"/>
              <a:gd name="connsiteY0" fmla="*/ 0 h 1265129"/>
              <a:gd name="connsiteX1" fmla="*/ 3432131 w 4546948"/>
              <a:gd name="connsiteY1" fmla="*/ 288099 h 1265129"/>
              <a:gd name="connsiteX2" fmla="*/ 4546948 w 4546948"/>
              <a:gd name="connsiteY2" fmla="*/ 1265129 h 1265129"/>
              <a:gd name="connsiteX0" fmla="*/ 0 w 4546948"/>
              <a:gd name="connsiteY0" fmla="*/ 0 h 1265129"/>
              <a:gd name="connsiteX1" fmla="*/ 3432131 w 4546948"/>
              <a:gd name="connsiteY1" fmla="*/ 288099 h 1265129"/>
              <a:gd name="connsiteX2" fmla="*/ 4546948 w 4546948"/>
              <a:gd name="connsiteY2" fmla="*/ 1265129 h 1265129"/>
              <a:gd name="connsiteX0" fmla="*/ 0 w 4546948"/>
              <a:gd name="connsiteY0" fmla="*/ 0 h 1265129"/>
              <a:gd name="connsiteX1" fmla="*/ 3152194 w 4546948"/>
              <a:gd name="connsiteY1" fmla="*/ 321862 h 1265129"/>
              <a:gd name="connsiteX2" fmla="*/ 4546948 w 4546948"/>
              <a:gd name="connsiteY2" fmla="*/ 1265129 h 1265129"/>
              <a:gd name="connsiteX0" fmla="*/ 0 w 4546948"/>
              <a:gd name="connsiteY0" fmla="*/ 0 h 1265129"/>
              <a:gd name="connsiteX1" fmla="*/ 3152194 w 4546948"/>
              <a:gd name="connsiteY1" fmla="*/ 321862 h 1265129"/>
              <a:gd name="connsiteX2" fmla="*/ 4546948 w 4546948"/>
              <a:gd name="connsiteY2" fmla="*/ 1265129 h 1265129"/>
            </a:gdLst>
            <a:ahLst/>
            <a:cxnLst>
              <a:cxn ang="0">
                <a:pos x="connsiteX0" y="connsiteY0"/>
              </a:cxn>
              <a:cxn ang="0">
                <a:pos x="connsiteX1" y="connsiteY1"/>
              </a:cxn>
              <a:cxn ang="0">
                <a:pos x="connsiteX2" y="connsiteY2"/>
              </a:cxn>
            </a:cxnLst>
            <a:rect l="l" t="t" r="r" b="b"/>
            <a:pathLst>
              <a:path w="4546948" h="1265129">
                <a:moveTo>
                  <a:pt x="0" y="0"/>
                </a:moveTo>
                <a:cubicBezTo>
                  <a:pt x="561942" y="421275"/>
                  <a:pt x="2394369" y="111007"/>
                  <a:pt x="3152194" y="321862"/>
                </a:cubicBezTo>
                <a:cubicBezTo>
                  <a:pt x="3910019" y="532717"/>
                  <a:pt x="3851645" y="1050859"/>
                  <a:pt x="4546948" y="1265129"/>
                </a:cubicBezTo>
              </a:path>
            </a:pathLst>
          </a:custGeom>
          <a:noFill/>
          <a:ln w="12700" cap="flat" cmpd="sng" algn="ctr">
            <a:solidFill>
              <a:schemeClr val="tx2"/>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18" name="Picture 1">
            <a:hlinkClick r:id="rId5" action="ppaction://hlinksldjump"/>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3740"/>
          <a:stretch/>
        </p:blipFill>
        <p:spPr bwMode="auto">
          <a:xfrm>
            <a:off x="7029195" y="5058889"/>
            <a:ext cx="1817922" cy="1208561"/>
          </a:xfrm>
          <a:prstGeom prst="rect">
            <a:avLst/>
          </a:prstGeom>
          <a:noFill/>
          <a:ln w="9525">
            <a:noFill/>
            <a:miter lim="800000"/>
            <a:headEnd/>
            <a:tailEnd/>
          </a:ln>
          <a:effectLst/>
        </p:spPr>
      </p:pic>
      <p:sp>
        <p:nvSpPr>
          <p:cNvPr id="19" name="TextBox 18"/>
          <p:cNvSpPr txBox="1"/>
          <p:nvPr/>
        </p:nvSpPr>
        <p:spPr>
          <a:xfrm>
            <a:off x="76200" y="3776836"/>
            <a:ext cx="1184876" cy="523220"/>
          </a:xfrm>
          <a:prstGeom prst="rect">
            <a:avLst/>
          </a:prstGeom>
          <a:noFill/>
        </p:spPr>
        <p:txBody>
          <a:bodyPr wrap="none" rtlCol="0">
            <a:spAutoFit/>
          </a:bodyPr>
          <a:lstStyle/>
          <a:p>
            <a:r>
              <a:rPr lang="en-US" dirty="0">
                <a:solidFill>
                  <a:schemeClr val="accent4"/>
                </a:solidFill>
              </a:rPr>
              <a:t>Max V</a:t>
            </a:r>
          </a:p>
        </p:txBody>
      </p:sp>
      <p:sp>
        <p:nvSpPr>
          <p:cNvPr id="20" name="TextBox 19"/>
          <p:cNvSpPr txBox="1"/>
          <p:nvPr/>
        </p:nvSpPr>
        <p:spPr>
          <a:xfrm>
            <a:off x="76200" y="3212589"/>
            <a:ext cx="1125565" cy="523220"/>
          </a:xfrm>
          <a:prstGeom prst="rect">
            <a:avLst/>
          </a:prstGeom>
          <a:noFill/>
        </p:spPr>
        <p:txBody>
          <a:bodyPr wrap="none" rtlCol="0">
            <a:spAutoFit/>
          </a:bodyPr>
          <a:lstStyle/>
          <a:p>
            <a:r>
              <a:rPr lang="en-US" dirty="0">
                <a:solidFill>
                  <a:schemeClr val="accent4"/>
                </a:solidFill>
              </a:rPr>
              <a:t>Min V</a:t>
            </a:r>
          </a:p>
        </p:txBody>
      </p:sp>
      <p:sp>
        <p:nvSpPr>
          <p:cNvPr id="21" name="TextBox 20"/>
          <p:cNvSpPr txBox="1"/>
          <p:nvPr/>
        </p:nvSpPr>
        <p:spPr>
          <a:xfrm>
            <a:off x="76199" y="4683022"/>
            <a:ext cx="1125565" cy="523220"/>
          </a:xfrm>
          <a:prstGeom prst="rect">
            <a:avLst/>
          </a:prstGeom>
          <a:noFill/>
        </p:spPr>
        <p:txBody>
          <a:bodyPr wrap="none" rtlCol="0">
            <a:spAutoFit/>
          </a:bodyPr>
          <a:lstStyle/>
          <a:p>
            <a:r>
              <a:rPr lang="en-US" dirty="0">
                <a:solidFill>
                  <a:schemeClr val="accent4"/>
                </a:solidFill>
              </a:rPr>
              <a:t>Min V</a:t>
            </a:r>
          </a:p>
        </p:txBody>
      </p:sp>
      <p:cxnSp>
        <p:nvCxnSpPr>
          <p:cNvPr id="22" name="Straight Connector 21"/>
          <p:cNvCxnSpPr/>
          <p:nvPr/>
        </p:nvCxnSpPr>
        <p:spPr bwMode="auto">
          <a:xfrm>
            <a:off x="152400" y="3650739"/>
            <a:ext cx="9525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3" name="Straight Connector 22"/>
          <p:cNvCxnSpPr/>
          <p:nvPr/>
        </p:nvCxnSpPr>
        <p:spPr bwMode="auto">
          <a:xfrm>
            <a:off x="161925" y="4222239"/>
            <a:ext cx="9525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4" name="Straight Connector 23"/>
          <p:cNvCxnSpPr/>
          <p:nvPr/>
        </p:nvCxnSpPr>
        <p:spPr bwMode="auto">
          <a:xfrm>
            <a:off x="171450" y="5098539"/>
            <a:ext cx="9525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25" name="Picture 4"/>
          <p:cNvPicPr>
            <a:picLocks noChangeAspect="1" noChangeArrowheads="1"/>
          </p:cNvPicPr>
          <p:nvPr/>
        </p:nvPicPr>
        <p:blipFill>
          <a:blip r:embed="rId7"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365789" y="3876703"/>
            <a:ext cx="1481328" cy="57241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381375" cy="1143000"/>
          </a:xfrm>
        </p:spPr>
        <p:txBody>
          <a:bodyPr/>
          <a:lstStyle/>
          <a:p>
            <a:r>
              <a:rPr lang="en-US" dirty="0"/>
              <a:t>Flow distribution</a:t>
            </a:r>
          </a:p>
        </p:txBody>
      </p:sp>
      <p:pic>
        <p:nvPicPr>
          <p:cNvPr id="1799170" name="Picture 2" descr="https://lh4.googleusercontent.com/-XfsqOrYurk4/U_-MJc8TOZI/AAAAAAAAwfA/yIibXMJkBYc/w665-h886-no/IMG_0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451" y="-30585"/>
            <a:ext cx="5162550" cy="6888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2830" y="2296123"/>
            <a:ext cx="3200400" cy="369332"/>
          </a:xfrm>
          <a:prstGeom prst="rect">
            <a:avLst/>
          </a:prstGeom>
          <a:noFill/>
        </p:spPr>
        <p:txBody>
          <a:bodyPr wrap="none" rtlCol="0">
            <a:noAutofit/>
          </a:bodyPr>
          <a:lstStyle/>
          <a:p>
            <a:pPr algn="r"/>
            <a:r>
              <a:rPr lang="en-US" sz="1800" dirty="0"/>
              <a:t>Inlet channel</a:t>
            </a:r>
          </a:p>
        </p:txBody>
      </p:sp>
      <p:sp>
        <p:nvSpPr>
          <p:cNvPr id="6" name="TextBox 5"/>
          <p:cNvSpPr txBox="1"/>
          <p:nvPr/>
        </p:nvSpPr>
        <p:spPr>
          <a:xfrm>
            <a:off x="462830" y="3655248"/>
            <a:ext cx="3200400" cy="392877"/>
          </a:xfrm>
          <a:prstGeom prst="rect">
            <a:avLst/>
          </a:prstGeom>
          <a:noFill/>
        </p:spPr>
        <p:txBody>
          <a:bodyPr wrap="square" rtlCol="0">
            <a:noAutofit/>
          </a:bodyPr>
          <a:lstStyle/>
          <a:p>
            <a:pPr algn="r"/>
            <a:r>
              <a:rPr lang="en-US" sz="1800" dirty="0"/>
              <a:t>Settled water outlet channel</a:t>
            </a:r>
          </a:p>
        </p:txBody>
      </p:sp>
      <p:sp>
        <p:nvSpPr>
          <p:cNvPr id="7" name="TextBox 6"/>
          <p:cNvSpPr txBox="1"/>
          <p:nvPr/>
        </p:nvSpPr>
        <p:spPr>
          <a:xfrm>
            <a:off x="462830" y="2659917"/>
            <a:ext cx="3200400" cy="369332"/>
          </a:xfrm>
          <a:prstGeom prst="rect">
            <a:avLst/>
          </a:prstGeom>
          <a:noFill/>
        </p:spPr>
        <p:txBody>
          <a:bodyPr wrap="none" rtlCol="0">
            <a:noAutofit/>
          </a:bodyPr>
          <a:lstStyle/>
          <a:p>
            <a:pPr algn="r"/>
            <a:r>
              <a:rPr lang="en-US" sz="1800" dirty="0"/>
              <a:t>Flocculated water to waste</a:t>
            </a:r>
          </a:p>
        </p:txBody>
      </p:sp>
      <p:sp>
        <p:nvSpPr>
          <p:cNvPr id="8" name="TextBox 7"/>
          <p:cNvSpPr txBox="1"/>
          <p:nvPr/>
        </p:nvSpPr>
        <p:spPr>
          <a:xfrm>
            <a:off x="462830" y="1564542"/>
            <a:ext cx="3200400" cy="646331"/>
          </a:xfrm>
          <a:prstGeom prst="rect">
            <a:avLst/>
          </a:prstGeom>
          <a:noFill/>
        </p:spPr>
        <p:txBody>
          <a:bodyPr wrap="square" rtlCol="0">
            <a:noAutofit/>
          </a:bodyPr>
          <a:lstStyle/>
          <a:p>
            <a:pPr algn="r"/>
            <a:r>
              <a:rPr lang="en-US" sz="1800" dirty="0"/>
              <a:t>Pipe stubs to block </a:t>
            </a:r>
            <a:r>
              <a:rPr lang="en-US" sz="1800" dirty="0" err="1"/>
              <a:t>sed</a:t>
            </a:r>
            <a:r>
              <a:rPr lang="en-US" sz="1800" dirty="0"/>
              <a:t> tank inlet manifolds</a:t>
            </a:r>
          </a:p>
        </p:txBody>
      </p:sp>
      <p:sp>
        <p:nvSpPr>
          <p:cNvPr id="9" name="TextBox 8"/>
          <p:cNvSpPr txBox="1"/>
          <p:nvPr/>
        </p:nvSpPr>
        <p:spPr>
          <a:xfrm>
            <a:off x="462830" y="4598224"/>
            <a:ext cx="3200400" cy="745302"/>
          </a:xfrm>
          <a:prstGeom prst="rect">
            <a:avLst/>
          </a:prstGeom>
          <a:noFill/>
        </p:spPr>
        <p:txBody>
          <a:bodyPr wrap="square" rtlCol="0">
            <a:noAutofit/>
          </a:bodyPr>
          <a:lstStyle/>
          <a:p>
            <a:pPr algn="r"/>
            <a:r>
              <a:rPr lang="en-US" sz="1800" dirty="0"/>
              <a:t>Weir that controls water level in </a:t>
            </a:r>
            <a:r>
              <a:rPr lang="en-US" sz="1800" dirty="0" err="1"/>
              <a:t>sed</a:t>
            </a:r>
            <a:r>
              <a:rPr lang="en-US" sz="1800" dirty="0"/>
              <a:t> tank (and flocculator)</a:t>
            </a:r>
          </a:p>
        </p:txBody>
      </p:sp>
      <p:cxnSp>
        <p:nvCxnSpPr>
          <p:cNvPr id="10" name="Straight Arrow Connector 9"/>
          <p:cNvCxnSpPr>
            <a:stCxn id="8" idx="3"/>
          </p:cNvCxnSpPr>
          <p:nvPr/>
        </p:nvCxnSpPr>
        <p:spPr bwMode="auto">
          <a:xfrm flipV="1">
            <a:off x="3663230" y="342900"/>
            <a:ext cx="699220" cy="154480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13" name="Straight Arrow Connector 12"/>
          <p:cNvCxnSpPr>
            <a:stCxn id="5" idx="3"/>
          </p:cNvCxnSpPr>
          <p:nvPr/>
        </p:nvCxnSpPr>
        <p:spPr bwMode="auto">
          <a:xfrm>
            <a:off x="3663230" y="2480789"/>
            <a:ext cx="1680295"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p:cNvCxnSpPr>
            <a:stCxn id="7" idx="3"/>
          </p:cNvCxnSpPr>
          <p:nvPr/>
        </p:nvCxnSpPr>
        <p:spPr bwMode="auto">
          <a:xfrm>
            <a:off x="3663230" y="2844583"/>
            <a:ext cx="24708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1" name="Straight Arrow Connector 20"/>
          <p:cNvCxnSpPr>
            <a:stCxn id="6" idx="3"/>
          </p:cNvCxnSpPr>
          <p:nvPr/>
        </p:nvCxnSpPr>
        <p:spPr bwMode="auto">
          <a:xfrm>
            <a:off x="3663230" y="3851687"/>
            <a:ext cx="37662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4" name="Straight Arrow Connector 23"/>
          <p:cNvCxnSpPr>
            <a:stCxn id="9" idx="3"/>
          </p:cNvCxnSpPr>
          <p:nvPr/>
        </p:nvCxnSpPr>
        <p:spPr bwMode="auto">
          <a:xfrm>
            <a:off x="3663230" y="4970875"/>
            <a:ext cx="35757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2" name="TextBox 31"/>
          <p:cNvSpPr txBox="1"/>
          <p:nvPr/>
        </p:nvSpPr>
        <p:spPr>
          <a:xfrm>
            <a:off x="462830" y="5655498"/>
            <a:ext cx="3200400" cy="392877"/>
          </a:xfrm>
          <a:prstGeom prst="rect">
            <a:avLst/>
          </a:prstGeom>
          <a:noFill/>
        </p:spPr>
        <p:txBody>
          <a:bodyPr wrap="square" rtlCol="0">
            <a:noAutofit/>
          </a:bodyPr>
          <a:lstStyle/>
          <a:p>
            <a:pPr algn="r"/>
            <a:r>
              <a:rPr lang="en-US" sz="1800" dirty="0"/>
              <a:t>Settled water outlet channel</a:t>
            </a:r>
          </a:p>
        </p:txBody>
      </p:sp>
      <p:sp>
        <p:nvSpPr>
          <p:cNvPr id="33" name="TextBox 32"/>
          <p:cNvSpPr txBox="1"/>
          <p:nvPr/>
        </p:nvSpPr>
        <p:spPr>
          <a:xfrm>
            <a:off x="462830" y="3055343"/>
            <a:ext cx="3200400" cy="392877"/>
          </a:xfrm>
          <a:prstGeom prst="rect">
            <a:avLst/>
          </a:prstGeom>
          <a:noFill/>
        </p:spPr>
        <p:txBody>
          <a:bodyPr wrap="square" rtlCol="0">
            <a:noAutofit/>
          </a:bodyPr>
          <a:lstStyle/>
          <a:p>
            <a:pPr algn="r"/>
            <a:r>
              <a:rPr lang="en-US" sz="1800" dirty="0"/>
              <a:t>Sensor access to floc hopper</a:t>
            </a:r>
          </a:p>
        </p:txBody>
      </p:sp>
      <p:cxnSp>
        <p:nvCxnSpPr>
          <p:cNvPr id="34" name="Straight Arrow Connector 33"/>
          <p:cNvCxnSpPr>
            <a:stCxn id="33" idx="3"/>
          </p:cNvCxnSpPr>
          <p:nvPr/>
        </p:nvCxnSpPr>
        <p:spPr bwMode="auto">
          <a:xfrm>
            <a:off x="3663230" y="3251782"/>
            <a:ext cx="367102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 name="Rectangle 2"/>
          <p:cNvSpPr/>
          <p:nvPr/>
        </p:nvSpPr>
        <p:spPr>
          <a:xfrm>
            <a:off x="204107" y="6139547"/>
            <a:ext cx="3548930" cy="646331"/>
          </a:xfrm>
          <a:prstGeom prst="rect">
            <a:avLst/>
          </a:prstGeom>
        </p:spPr>
        <p:txBody>
          <a:bodyPr wrap="square">
            <a:spAutoFit/>
          </a:bodyPr>
          <a:lstStyle/>
          <a:p>
            <a:r>
              <a:rPr lang="en-US" sz="1800" dirty="0"/>
              <a:t>Which </a:t>
            </a:r>
            <a:r>
              <a:rPr lang="en-US" sz="1800" dirty="0" err="1"/>
              <a:t>sed</a:t>
            </a:r>
            <a:r>
              <a:rPr lang="en-US" sz="1800" dirty="0"/>
              <a:t> tank will have the highest flow?</a:t>
            </a:r>
          </a:p>
        </p:txBody>
      </p:sp>
    </p:spTree>
    <p:extLst>
      <p:ext uri="{BB962C8B-B14F-4D97-AF65-F5344CB8AC3E}">
        <p14:creationId xmlns:p14="http://schemas.microsoft.com/office/powerpoint/2010/main" val="928335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Sedimentation tank controls</a:t>
            </a:r>
          </a:p>
        </p:txBody>
      </p:sp>
      <p:pic>
        <p:nvPicPr>
          <p:cNvPr id="680" name="Picture 6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669" y="2351033"/>
            <a:ext cx="5448324" cy="4143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722"/>
          <p:cNvSpPr txBox="1">
            <a:spLocks noChangeArrowheads="1"/>
          </p:cNvSpPr>
          <p:nvPr/>
        </p:nvSpPr>
        <p:spPr bwMode="auto">
          <a:xfrm>
            <a:off x="5659789" y="4884900"/>
            <a:ext cx="3217511" cy="38100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Entrance from the flocculator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 name="Straight Arrow Connector 723"/>
          <p:cNvSpPr>
            <a:spLocks noChangeShapeType="1"/>
          </p:cNvSpPr>
          <p:nvPr/>
        </p:nvSpPr>
        <p:spPr bwMode="auto">
          <a:xfrm flipH="1">
            <a:off x="5488291" y="5075402"/>
            <a:ext cx="247701" cy="666593"/>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6" name="Text Box 724"/>
          <p:cNvSpPr txBox="1">
            <a:spLocks noChangeArrowheads="1"/>
          </p:cNvSpPr>
          <p:nvPr/>
        </p:nvSpPr>
        <p:spPr bwMode="auto">
          <a:xfrm>
            <a:off x="1925975" y="2427234"/>
            <a:ext cx="6598899" cy="7048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Weir</a:t>
            </a:r>
            <a:r>
              <a:rPr kumimoji="0" lang="en-US" sz="1800" b="0" i="0" u="none" strike="noStrike" cap="none" normalizeH="0" dirty="0">
                <a:ln>
                  <a:noFill/>
                </a:ln>
                <a:solidFill>
                  <a:schemeClr val="tx1"/>
                </a:solidFill>
                <a:effectLst/>
                <a:latin typeface="Calibri" pitchFamily="34" charset="0"/>
                <a:cs typeface="Arial" pitchFamily="34" charset="0"/>
              </a:rPr>
              <a:t> that maintains the water level in the flocculator when flocculating to waste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 name="Straight Arrow Connector 725"/>
          <p:cNvSpPr>
            <a:spLocks noChangeShapeType="1"/>
          </p:cNvSpPr>
          <p:nvPr/>
        </p:nvSpPr>
        <p:spPr bwMode="auto">
          <a:xfrm flipH="1">
            <a:off x="1478274" y="2676939"/>
            <a:ext cx="447702" cy="739213"/>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8" name="Text Box 726"/>
          <p:cNvSpPr txBox="1">
            <a:spLocks noChangeArrowheads="1"/>
          </p:cNvSpPr>
          <p:nvPr/>
        </p:nvSpPr>
        <p:spPr bwMode="auto">
          <a:xfrm>
            <a:off x="2773680" y="3170148"/>
            <a:ext cx="5446395" cy="40960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Wall between inlet and outlet channels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 name="Straight Arrow Connector 732"/>
          <p:cNvSpPr>
            <a:spLocks noChangeShapeType="1"/>
          </p:cNvSpPr>
          <p:nvPr/>
        </p:nvSpPr>
        <p:spPr bwMode="auto">
          <a:xfrm flipH="1">
            <a:off x="2439882" y="3374951"/>
            <a:ext cx="371897" cy="862016"/>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0" name="Text Box 727"/>
          <p:cNvSpPr txBox="1">
            <a:spLocks noChangeArrowheads="1"/>
          </p:cNvSpPr>
          <p:nvPr/>
        </p:nvSpPr>
        <p:spPr bwMode="auto">
          <a:xfrm>
            <a:off x="4802488" y="4369254"/>
            <a:ext cx="3084211" cy="41697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Exit to the filters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Straight Arrow Connector 728"/>
          <p:cNvSpPr>
            <a:spLocks noChangeShapeType="1"/>
          </p:cNvSpPr>
          <p:nvPr/>
        </p:nvSpPr>
        <p:spPr bwMode="auto">
          <a:xfrm flipH="1">
            <a:off x="3564283" y="4513172"/>
            <a:ext cx="1238205" cy="546110"/>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2" name="Straight Arrow Connector 729"/>
          <p:cNvSpPr>
            <a:spLocks noChangeShapeType="1"/>
          </p:cNvSpPr>
          <p:nvPr/>
        </p:nvSpPr>
        <p:spPr bwMode="auto">
          <a:xfrm>
            <a:off x="4802489" y="4513172"/>
            <a:ext cx="241301" cy="1492327"/>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3" name="Text Box 730"/>
          <p:cNvSpPr txBox="1">
            <a:spLocks noChangeArrowheads="1"/>
          </p:cNvSpPr>
          <p:nvPr/>
        </p:nvSpPr>
        <p:spPr bwMode="auto">
          <a:xfrm>
            <a:off x="3659483" y="3608356"/>
            <a:ext cx="4789191" cy="54101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Exit weir that maintains</a:t>
            </a:r>
            <a:r>
              <a:rPr kumimoji="0" lang="en-US" sz="1800" b="0" i="0" u="none" strike="noStrike" cap="none" normalizeH="0" dirty="0">
                <a:ln>
                  <a:noFill/>
                </a:ln>
                <a:solidFill>
                  <a:schemeClr val="tx1"/>
                </a:solidFill>
                <a:effectLst/>
                <a:latin typeface="Calibri" pitchFamily="34" charset="0"/>
                <a:cs typeface="Arial" pitchFamily="34" charset="0"/>
              </a:rPr>
              <a:t> the water level in the sedimentation tank (and flocculator)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 name="Straight Arrow Connector 732"/>
          <p:cNvSpPr>
            <a:spLocks noChangeShapeType="1"/>
          </p:cNvSpPr>
          <p:nvPr/>
        </p:nvSpPr>
        <p:spPr bwMode="auto">
          <a:xfrm flipH="1">
            <a:off x="3011830" y="3880759"/>
            <a:ext cx="647653" cy="976991"/>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6" name="Text Box 726"/>
          <p:cNvSpPr txBox="1">
            <a:spLocks noChangeArrowheads="1"/>
          </p:cNvSpPr>
          <p:nvPr/>
        </p:nvSpPr>
        <p:spPr bwMode="auto">
          <a:xfrm>
            <a:off x="1531760" y="1968341"/>
            <a:ext cx="3977063" cy="40960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Drain for flocculated</a:t>
            </a:r>
            <a:r>
              <a:rPr kumimoji="0" lang="en-US" sz="1800" b="0" i="0" u="none" strike="noStrike" cap="none" normalizeH="0" dirty="0">
                <a:ln>
                  <a:noFill/>
                </a:ln>
                <a:solidFill>
                  <a:schemeClr val="tx1"/>
                </a:solidFill>
                <a:effectLst/>
                <a:latin typeface="Calibri" pitchFamily="34" charset="0"/>
                <a:cs typeface="Arial" pitchFamily="34" charset="0"/>
              </a:rPr>
              <a:t> water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Straight Arrow Connector 725"/>
          <p:cNvSpPr>
            <a:spLocks noChangeShapeType="1"/>
          </p:cNvSpPr>
          <p:nvPr/>
        </p:nvSpPr>
        <p:spPr bwMode="auto">
          <a:xfrm flipH="1">
            <a:off x="906773" y="2173145"/>
            <a:ext cx="671927" cy="739213"/>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434346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Sed</a:t>
            </a:r>
            <a:r>
              <a:rPr lang="en-US" dirty="0"/>
              <a:t> Tank as a Circuit: Flow Distribution Challenge</a:t>
            </a:r>
          </a:p>
        </p:txBody>
      </p:sp>
      <p:grpSp>
        <p:nvGrpSpPr>
          <p:cNvPr id="205" name="Group 204"/>
          <p:cNvGrpSpPr/>
          <p:nvPr/>
        </p:nvGrpSpPr>
        <p:grpSpPr>
          <a:xfrm>
            <a:off x="1992509" y="2657985"/>
            <a:ext cx="4814691" cy="1601666"/>
            <a:chOff x="1992509" y="2657985"/>
            <a:chExt cx="4814691" cy="1601666"/>
          </a:xfrm>
        </p:grpSpPr>
        <p:sp>
          <p:nvSpPr>
            <p:cNvPr id="11" name="Freeform 10"/>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6" name="Group 15"/>
            <p:cNvGrpSpPr/>
            <p:nvPr/>
          </p:nvGrpSpPr>
          <p:grpSpPr>
            <a:xfrm rot="16200000">
              <a:off x="3315486" y="2564201"/>
              <a:ext cx="635000" cy="1143000"/>
              <a:chOff x="2019300" y="1549400"/>
              <a:chExt cx="635000" cy="1143000"/>
            </a:xfrm>
          </p:grpSpPr>
          <p:cxnSp>
            <p:nvCxnSpPr>
              <p:cNvPr id="14" name="Straight Connector 13"/>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17" name="Freeform 16"/>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Freeform 17"/>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Freeform 18"/>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Freeform 19"/>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Freeform 20"/>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Freeform 21"/>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Freeform 22"/>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Freeform 23"/>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Freeform 24"/>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6" name="Straight Connector 25"/>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38" name="Group 37"/>
            <p:cNvGrpSpPr/>
            <p:nvPr/>
          </p:nvGrpSpPr>
          <p:grpSpPr>
            <a:xfrm rot="5400000">
              <a:off x="3339443" y="3192851"/>
              <a:ext cx="622300" cy="1143000"/>
              <a:chOff x="3111500" y="1587500"/>
              <a:chExt cx="622300" cy="1143000"/>
            </a:xfrm>
          </p:grpSpPr>
          <p:cxnSp>
            <p:nvCxnSpPr>
              <p:cNvPr id="27" name="Straight Connector 26"/>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8" name="Freeform 27"/>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Freeform 28"/>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0" name="Freeform 29"/>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Freeform 30"/>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2" name="Freeform 31"/>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3" name="Freeform 32"/>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Freeform 33"/>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Freeform 34"/>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Freeform 35"/>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7" name="Straight Connector 36"/>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40" name="Freeform 39"/>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120" name="Group 119"/>
          <p:cNvGrpSpPr/>
          <p:nvPr/>
        </p:nvGrpSpPr>
        <p:grpSpPr>
          <a:xfrm>
            <a:off x="1981200" y="2495413"/>
            <a:ext cx="4826000" cy="3439704"/>
            <a:chOff x="1981200" y="2787651"/>
            <a:chExt cx="4826000" cy="3362324"/>
          </a:xfrm>
        </p:grpSpPr>
        <p:cxnSp>
          <p:nvCxnSpPr>
            <p:cNvPr id="6" name="Straight Connector 5"/>
            <p:cNvCxnSpPr/>
            <p:nvPr/>
          </p:nvCxnSpPr>
          <p:spPr bwMode="auto">
            <a:xfrm flipV="1">
              <a:off x="1981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41" name="Straight Connector 40"/>
            <p:cNvCxnSpPr>
              <a:stCxn id="74" idx="9"/>
            </p:cNvCxnSpPr>
            <p:nvPr/>
          </p:nvCxnSpPr>
          <p:spPr bwMode="auto">
            <a:xfrm flipV="1">
              <a:off x="6807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111" name="Group 110"/>
          <p:cNvGrpSpPr/>
          <p:nvPr/>
        </p:nvGrpSpPr>
        <p:grpSpPr>
          <a:xfrm>
            <a:off x="1981200" y="2257288"/>
            <a:ext cx="4826000" cy="508000"/>
            <a:chOff x="1981200" y="2549525"/>
            <a:chExt cx="4826000" cy="508000"/>
          </a:xfrm>
        </p:grpSpPr>
        <p:cxnSp>
          <p:nvCxnSpPr>
            <p:cNvPr id="103" name="Straight Connector 102"/>
            <p:cNvCxnSpPr/>
            <p:nvPr/>
          </p:nvCxnSpPr>
          <p:spPr bwMode="auto">
            <a:xfrm>
              <a:off x="1981200" y="2787650"/>
              <a:ext cx="6096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nvGrpSpPr>
            <p:cNvPr id="116" name="Group 115"/>
            <p:cNvGrpSpPr/>
            <p:nvPr/>
          </p:nvGrpSpPr>
          <p:grpSpPr>
            <a:xfrm flipH="1">
              <a:off x="2590800" y="2549525"/>
              <a:ext cx="381000" cy="508000"/>
              <a:chOff x="6972300" y="2247900"/>
              <a:chExt cx="381000" cy="508000"/>
            </a:xfrm>
          </p:grpSpPr>
          <p:grpSp>
            <p:nvGrpSpPr>
              <p:cNvPr id="108" name="Group 107"/>
              <p:cNvGrpSpPr/>
              <p:nvPr/>
            </p:nvGrpSpPr>
            <p:grpSpPr>
              <a:xfrm>
                <a:off x="6972300" y="2247900"/>
                <a:ext cx="304800" cy="508000"/>
                <a:chOff x="6972300" y="2247900"/>
                <a:chExt cx="304800" cy="508000"/>
              </a:xfrm>
            </p:grpSpPr>
            <p:cxnSp>
              <p:nvCxnSpPr>
                <p:cNvPr id="107" name="Straight Connector 106"/>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09" name="Straight Connector 108"/>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0" name="Straight Connector 109"/>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nvGrpSpPr>
              <p:cNvPr id="112" name="Group 111"/>
              <p:cNvGrpSpPr/>
              <p:nvPr/>
            </p:nvGrpSpPr>
            <p:grpSpPr>
              <a:xfrm>
                <a:off x="7048500" y="2319020"/>
                <a:ext cx="304800" cy="365760"/>
                <a:chOff x="6972300" y="2247900"/>
                <a:chExt cx="304800" cy="508000"/>
              </a:xfrm>
            </p:grpSpPr>
            <p:cxnSp>
              <p:nvCxnSpPr>
                <p:cNvPr id="113" name="Straight Connector 112"/>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4" name="Straight Connector 113"/>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5" name="Straight Connector 114"/>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cxnSp>
          <p:nvCxnSpPr>
            <p:cNvPr id="118" name="Straight Connector 117"/>
            <p:cNvCxnSpPr/>
            <p:nvPr/>
          </p:nvCxnSpPr>
          <p:spPr bwMode="auto">
            <a:xfrm>
              <a:off x="2971800" y="2803525"/>
              <a:ext cx="38354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 name="TextBox 1"/>
          <p:cNvSpPr txBox="1"/>
          <p:nvPr/>
        </p:nvSpPr>
        <p:spPr>
          <a:xfrm>
            <a:off x="248186" y="3612417"/>
            <a:ext cx="1383712" cy="369332"/>
          </a:xfrm>
          <a:prstGeom prst="rect">
            <a:avLst/>
          </a:prstGeom>
          <a:noFill/>
        </p:spPr>
        <p:txBody>
          <a:bodyPr wrap="none" rtlCol="0">
            <a:spAutoFit/>
          </a:bodyPr>
          <a:lstStyle/>
          <a:p>
            <a:r>
              <a:rPr lang="en-US" sz="1800" dirty="0"/>
              <a:t>Inlet channel</a:t>
            </a:r>
          </a:p>
        </p:txBody>
      </p:sp>
      <p:sp>
        <p:nvSpPr>
          <p:cNvPr id="98" name="TextBox 97"/>
          <p:cNvSpPr txBox="1"/>
          <p:nvPr/>
        </p:nvSpPr>
        <p:spPr>
          <a:xfrm>
            <a:off x="7282730" y="2855148"/>
            <a:ext cx="1833216" cy="646331"/>
          </a:xfrm>
          <a:prstGeom prst="rect">
            <a:avLst/>
          </a:prstGeom>
          <a:noFill/>
        </p:spPr>
        <p:txBody>
          <a:bodyPr wrap="square" rtlCol="0">
            <a:spAutoFit/>
          </a:bodyPr>
          <a:lstStyle/>
          <a:p>
            <a:r>
              <a:rPr lang="en-US" sz="1800" dirty="0"/>
              <a:t>Settled water outlet channel</a:t>
            </a:r>
          </a:p>
        </p:txBody>
      </p:sp>
      <p:sp>
        <p:nvSpPr>
          <p:cNvPr id="3" name="TextBox 2"/>
          <p:cNvSpPr txBox="1"/>
          <p:nvPr/>
        </p:nvSpPr>
        <p:spPr>
          <a:xfrm>
            <a:off x="2010577" y="4317042"/>
            <a:ext cx="1358064" cy="338554"/>
          </a:xfrm>
          <a:prstGeom prst="rect">
            <a:avLst/>
          </a:prstGeom>
          <a:noFill/>
        </p:spPr>
        <p:txBody>
          <a:bodyPr wrap="none" rtlCol="0">
            <a:spAutoFit/>
          </a:bodyPr>
          <a:lstStyle/>
          <a:p>
            <a:r>
              <a:rPr lang="en-US" sz="1600" dirty="0"/>
              <a:t>Inlet manifold</a:t>
            </a:r>
          </a:p>
        </p:txBody>
      </p:sp>
      <p:sp>
        <p:nvSpPr>
          <p:cNvPr id="100" name="TextBox 99"/>
          <p:cNvSpPr txBox="1"/>
          <p:nvPr/>
        </p:nvSpPr>
        <p:spPr>
          <a:xfrm>
            <a:off x="4456230" y="4031513"/>
            <a:ext cx="1790700" cy="369332"/>
          </a:xfrm>
          <a:prstGeom prst="rect">
            <a:avLst/>
          </a:prstGeom>
          <a:noFill/>
        </p:spPr>
        <p:txBody>
          <a:bodyPr wrap="square" rtlCol="0">
            <a:spAutoFit/>
          </a:bodyPr>
          <a:lstStyle/>
          <a:p>
            <a:r>
              <a:rPr lang="en-US" sz="1800" dirty="0"/>
              <a:t>Diffuser exit loss</a:t>
            </a:r>
          </a:p>
        </p:txBody>
      </p:sp>
      <p:sp>
        <p:nvSpPr>
          <p:cNvPr id="101" name="TextBox 100"/>
          <p:cNvSpPr txBox="1"/>
          <p:nvPr/>
        </p:nvSpPr>
        <p:spPr>
          <a:xfrm>
            <a:off x="4507292" y="3022402"/>
            <a:ext cx="2133864" cy="369332"/>
          </a:xfrm>
          <a:prstGeom prst="rect">
            <a:avLst/>
          </a:prstGeom>
          <a:noFill/>
        </p:spPr>
        <p:txBody>
          <a:bodyPr wrap="square" rtlCol="0">
            <a:spAutoFit/>
          </a:bodyPr>
          <a:lstStyle/>
          <a:p>
            <a:r>
              <a:rPr lang="en-US" sz="1800" dirty="0"/>
              <a:t>Launder orifice loss</a:t>
            </a:r>
          </a:p>
        </p:txBody>
      </p:sp>
      <p:sp>
        <p:nvSpPr>
          <p:cNvPr id="117" name="TextBox 116"/>
          <p:cNvSpPr txBox="1"/>
          <p:nvPr/>
        </p:nvSpPr>
        <p:spPr>
          <a:xfrm>
            <a:off x="4498651" y="3308930"/>
            <a:ext cx="2142505" cy="646331"/>
          </a:xfrm>
          <a:prstGeom prst="rect">
            <a:avLst/>
          </a:prstGeom>
          <a:noFill/>
        </p:spPr>
        <p:txBody>
          <a:bodyPr wrap="square" rtlCol="0">
            <a:spAutoFit/>
          </a:bodyPr>
          <a:lstStyle/>
          <a:p>
            <a:r>
              <a:rPr lang="en-US" sz="1800" dirty="0"/>
              <a:t>Floc blanket and plate settlers</a:t>
            </a:r>
          </a:p>
        </p:txBody>
      </p:sp>
      <p:sp>
        <p:nvSpPr>
          <p:cNvPr id="119" name="TextBox 118"/>
          <p:cNvSpPr txBox="1"/>
          <p:nvPr/>
        </p:nvSpPr>
        <p:spPr>
          <a:xfrm>
            <a:off x="4889499" y="4870270"/>
            <a:ext cx="1874731" cy="646331"/>
          </a:xfrm>
          <a:prstGeom prst="rect">
            <a:avLst/>
          </a:prstGeom>
          <a:noFill/>
        </p:spPr>
        <p:txBody>
          <a:bodyPr wrap="square" rtlCol="0">
            <a:spAutoFit/>
          </a:bodyPr>
          <a:lstStyle/>
          <a:p>
            <a:r>
              <a:rPr lang="en-US" sz="1800" dirty="0"/>
              <a:t>Effluent manifold (Launder)</a:t>
            </a:r>
          </a:p>
        </p:txBody>
      </p:sp>
      <p:sp>
        <p:nvSpPr>
          <p:cNvPr id="182" name="TextBox 181"/>
          <p:cNvSpPr txBox="1"/>
          <p:nvPr/>
        </p:nvSpPr>
        <p:spPr>
          <a:xfrm>
            <a:off x="231971" y="6120303"/>
            <a:ext cx="3147015" cy="646331"/>
          </a:xfrm>
          <a:prstGeom prst="rect">
            <a:avLst/>
          </a:prstGeom>
          <a:noFill/>
        </p:spPr>
        <p:txBody>
          <a:bodyPr wrap="none" rtlCol="0">
            <a:spAutoFit/>
          </a:bodyPr>
          <a:lstStyle/>
          <a:p>
            <a:r>
              <a:rPr lang="en-US" sz="1800" dirty="0"/>
              <a:t>Piezometric head change from</a:t>
            </a:r>
          </a:p>
          <a:p>
            <a:r>
              <a:rPr lang="en-US" sz="1800" dirty="0"/>
              <a:t>Flow deceleration and head loss</a:t>
            </a:r>
          </a:p>
        </p:txBody>
      </p:sp>
      <p:cxnSp>
        <p:nvCxnSpPr>
          <p:cNvPr id="187" name="Straight Arrow Connector 186"/>
          <p:cNvCxnSpPr>
            <a:stCxn id="182" idx="3"/>
            <a:endCxn id="96" idx="4"/>
          </p:cNvCxnSpPr>
          <p:nvPr/>
        </p:nvCxnSpPr>
        <p:spPr bwMode="auto">
          <a:xfrm flipV="1">
            <a:off x="3378986" y="6039257"/>
            <a:ext cx="264359" cy="40421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91" name="Straight Arrow Connector 190"/>
          <p:cNvCxnSpPr>
            <a:stCxn id="98" idx="1"/>
          </p:cNvCxnSpPr>
          <p:nvPr/>
        </p:nvCxnSpPr>
        <p:spPr bwMode="auto">
          <a:xfrm flipH="1">
            <a:off x="6807200" y="3178314"/>
            <a:ext cx="475530" cy="54509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92" name="TextBox 191"/>
          <p:cNvSpPr txBox="1"/>
          <p:nvPr/>
        </p:nvSpPr>
        <p:spPr>
          <a:xfrm>
            <a:off x="72175" y="1928352"/>
            <a:ext cx="1549144" cy="1477328"/>
          </a:xfrm>
          <a:prstGeom prst="rect">
            <a:avLst/>
          </a:prstGeom>
          <a:noFill/>
        </p:spPr>
        <p:txBody>
          <a:bodyPr wrap="square" rtlCol="0">
            <a:spAutoFit/>
          </a:bodyPr>
          <a:lstStyle/>
          <a:p>
            <a:r>
              <a:rPr lang="en-US" sz="1800" dirty="0"/>
              <a:t>Battery creates 5 to 10 cm of potential energy to drive the flow</a:t>
            </a:r>
          </a:p>
        </p:txBody>
      </p:sp>
      <p:cxnSp>
        <p:nvCxnSpPr>
          <p:cNvPr id="195" name="Straight Arrow Connector 194"/>
          <p:cNvCxnSpPr>
            <a:stCxn id="2" idx="3"/>
          </p:cNvCxnSpPr>
          <p:nvPr/>
        </p:nvCxnSpPr>
        <p:spPr bwMode="auto">
          <a:xfrm flipV="1">
            <a:off x="1631898" y="3794281"/>
            <a:ext cx="341443" cy="280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200" name="Content Placeholder 3" descr="channel and manifold.pn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16200000">
            <a:off x="2566859" y="3703370"/>
            <a:ext cx="158176" cy="1270739"/>
          </a:xfrm>
          <a:prstGeom prst="rect">
            <a:avLst/>
          </a:prstGeom>
          <a:noFill/>
          <a:ln w="9525">
            <a:noFill/>
            <a:miter lim="800000"/>
            <a:headEnd/>
            <a:tailEnd/>
          </a:ln>
          <a:effectLst/>
        </p:spPr>
      </p:pic>
      <p:pic>
        <p:nvPicPr>
          <p:cNvPr id="202" name="Picture 1" descr="C:\Documents and Settings\mw24\Desktop\Inlet Channe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040" t="38317" r="62667" b="48950"/>
          <a:stretch>
            <a:fillRect/>
          </a:stretch>
        </p:blipFill>
        <p:spPr bwMode="auto">
          <a:xfrm rot="16200000">
            <a:off x="1189789" y="2883262"/>
            <a:ext cx="884220" cy="518472"/>
          </a:xfrm>
          <a:prstGeom prst="rect">
            <a:avLst/>
          </a:prstGeom>
          <a:noFill/>
        </p:spPr>
      </p:pic>
      <p:pic>
        <p:nvPicPr>
          <p:cNvPr id="203"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408549" y="4178317"/>
            <a:ext cx="575873" cy="222528"/>
          </a:xfrm>
          <a:prstGeom prst="rect">
            <a:avLst/>
          </a:prstGeom>
          <a:noFill/>
          <a:ln w="9525">
            <a:noFill/>
            <a:miter lim="800000"/>
            <a:headEnd/>
            <a:tailEnd/>
          </a:ln>
        </p:spPr>
      </p:pic>
      <p:pic>
        <p:nvPicPr>
          <p:cNvPr id="204" name="Picture 420" descr="https://lh5.googleusercontent.com/-FOZgh19atvw/VCj_zJIEwgI/AAAAAAAAxZE/_Zvif5zY5X4/w591-h886-no/IMG_6640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9842" y="6131967"/>
            <a:ext cx="404644" cy="607652"/>
          </a:xfrm>
          <a:prstGeom prst="rect">
            <a:avLst/>
          </a:prstGeom>
          <a:noFill/>
          <a:extLst>
            <a:ext uri="{909E8E84-426E-40DD-AFC4-6F175D3DCCD1}">
              <a14:hiddenFill xmlns:a14="http://schemas.microsoft.com/office/drawing/2010/main">
                <a:solidFill>
                  <a:srgbClr val="FFFFFF"/>
                </a:solidFill>
              </a14:hiddenFill>
            </a:ext>
          </a:extLst>
        </p:spPr>
      </p:pic>
      <p:pic>
        <p:nvPicPr>
          <p:cNvPr id="1803266" name="Picture 2" descr="https://lh6.googleusercontent.com/-RKEVz4hPEKo/U_-K2FYqe8I/AAAAAAAAw3M/zDQDmL7AJ8U/w665-h886-no/IMG_0401.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rot="5400000">
            <a:off x="3516219" y="1878583"/>
            <a:ext cx="227286" cy="950571"/>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p:cNvGrpSpPr/>
          <p:nvPr/>
        </p:nvGrpSpPr>
        <p:grpSpPr>
          <a:xfrm>
            <a:off x="1949540" y="4530301"/>
            <a:ext cx="4814691" cy="1601666"/>
            <a:chOff x="1992509" y="2657985"/>
            <a:chExt cx="4814691" cy="1601666"/>
          </a:xfrm>
        </p:grpSpPr>
        <p:sp>
          <p:nvSpPr>
            <p:cNvPr id="208" name="Freeform 207"/>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09" name="Group 208"/>
            <p:cNvGrpSpPr/>
            <p:nvPr/>
          </p:nvGrpSpPr>
          <p:grpSpPr>
            <a:xfrm rot="16200000">
              <a:off x="3315486" y="2564201"/>
              <a:ext cx="635000" cy="1143000"/>
              <a:chOff x="2019300" y="1549400"/>
              <a:chExt cx="635000" cy="1143000"/>
            </a:xfrm>
          </p:grpSpPr>
          <p:cxnSp>
            <p:nvCxnSpPr>
              <p:cNvPr id="223" name="Straight Connector 222"/>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24" name="Freeform 223"/>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5" name="Freeform 224"/>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6" name="Freeform 225"/>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7" name="Freeform 226"/>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8" name="Freeform 227"/>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9" name="Freeform 228"/>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0" name="Freeform 229"/>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Freeform 230"/>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2" name="Freeform 231"/>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33" name="Straight Connector 232"/>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210" name="Group 209"/>
            <p:cNvGrpSpPr/>
            <p:nvPr/>
          </p:nvGrpSpPr>
          <p:grpSpPr>
            <a:xfrm rot="5400000">
              <a:off x="3339443" y="3192851"/>
              <a:ext cx="622300" cy="1143000"/>
              <a:chOff x="3111500" y="1587500"/>
              <a:chExt cx="622300" cy="1143000"/>
            </a:xfrm>
          </p:grpSpPr>
          <p:cxnSp>
            <p:nvCxnSpPr>
              <p:cNvPr id="212" name="Straight Connector 211"/>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13" name="Freeform 212"/>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Freeform 213"/>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5" name="Freeform 214"/>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6" name="Freeform 215"/>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7" name="Freeform 216"/>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Freeform 217"/>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9" name="Freeform 218"/>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0" name="Freeform 219"/>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1" name="Freeform 220"/>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22" name="Straight Connector 221"/>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11" name="Freeform 210"/>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234" name="Straight Arrow Connector 233"/>
          <p:cNvCxnSpPr>
            <a:stCxn id="101" idx="1"/>
          </p:cNvCxnSpPr>
          <p:nvPr/>
        </p:nvCxnSpPr>
        <p:spPr bwMode="auto">
          <a:xfrm flipH="1" flipV="1">
            <a:off x="4222093" y="3178314"/>
            <a:ext cx="285199" cy="2875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36" name="Straight Arrow Connector 235"/>
          <p:cNvCxnSpPr>
            <a:stCxn id="100" idx="1"/>
            <a:endCxn id="28" idx="4"/>
          </p:cNvCxnSpPr>
          <p:nvPr/>
        </p:nvCxnSpPr>
        <p:spPr bwMode="auto">
          <a:xfrm flipH="1" flipV="1">
            <a:off x="4222093" y="3746014"/>
            <a:ext cx="234137" cy="47016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43" name="Straight Arrow Connector 242"/>
          <p:cNvCxnSpPr>
            <a:stCxn id="117" idx="1"/>
            <a:endCxn id="28" idx="0"/>
          </p:cNvCxnSpPr>
          <p:nvPr/>
        </p:nvCxnSpPr>
        <p:spPr bwMode="auto">
          <a:xfrm flipH="1" flipV="1">
            <a:off x="4165162" y="3453201"/>
            <a:ext cx="333489" cy="17889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95" name="Freeform 94"/>
          <p:cNvSpPr/>
          <p:nvPr/>
        </p:nvSpPr>
        <p:spPr bwMode="auto">
          <a:xfrm>
            <a:off x="3251986" y="45990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6" name="Freeform 95"/>
          <p:cNvSpPr/>
          <p:nvPr/>
        </p:nvSpPr>
        <p:spPr bwMode="auto">
          <a:xfrm>
            <a:off x="3270049" y="58563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7" name="Freeform 96"/>
          <p:cNvSpPr/>
          <p:nvPr/>
        </p:nvSpPr>
        <p:spPr bwMode="auto">
          <a:xfrm>
            <a:off x="3336017" y="396155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9" name="Freeform 98"/>
          <p:cNvSpPr/>
          <p:nvPr/>
        </p:nvSpPr>
        <p:spPr bwMode="auto">
          <a:xfrm>
            <a:off x="3326492" y="272330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TextBox 4"/>
          <p:cNvSpPr txBox="1"/>
          <p:nvPr/>
        </p:nvSpPr>
        <p:spPr>
          <a:xfrm>
            <a:off x="1755321" y="1528242"/>
            <a:ext cx="6607629" cy="400110"/>
          </a:xfrm>
          <a:prstGeom prst="rect">
            <a:avLst/>
          </a:prstGeom>
          <a:noFill/>
        </p:spPr>
        <p:txBody>
          <a:bodyPr wrap="square" rtlCol="0">
            <a:spAutoFit/>
          </a:bodyPr>
          <a:lstStyle/>
          <a:p>
            <a:r>
              <a:rPr lang="en-US" sz="2000" dirty="0"/>
              <a:t>Piezometric head change from flow acceleration and head loss</a:t>
            </a:r>
          </a:p>
        </p:txBody>
      </p:sp>
      <p:cxnSp>
        <p:nvCxnSpPr>
          <p:cNvPr id="8" name="Straight Arrow Connector 7"/>
          <p:cNvCxnSpPr>
            <a:stCxn id="5" idx="2"/>
            <a:endCxn id="99" idx="3"/>
          </p:cNvCxnSpPr>
          <p:nvPr/>
        </p:nvCxnSpPr>
        <p:spPr bwMode="auto">
          <a:xfrm flipH="1">
            <a:off x="3593132" y="1928352"/>
            <a:ext cx="1466004" cy="79495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04" name="TextBox 103"/>
          <p:cNvSpPr txBox="1"/>
          <p:nvPr/>
        </p:nvSpPr>
        <p:spPr>
          <a:xfrm>
            <a:off x="6035111" y="1941388"/>
            <a:ext cx="2161169" cy="400110"/>
          </a:xfrm>
          <a:prstGeom prst="rect">
            <a:avLst/>
          </a:prstGeom>
          <a:noFill/>
        </p:spPr>
        <p:txBody>
          <a:bodyPr wrap="none" rtlCol="0">
            <a:spAutoFit/>
          </a:bodyPr>
          <a:lstStyle/>
          <a:p>
            <a:r>
              <a:rPr lang="en-US" sz="2000" dirty="0"/>
              <a:t>Launder exit losses</a:t>
            </a:r>
          </a:p>
        </p:txBody>
      </p:sp>
      <p:cxnSp>
        <p:nvCxnSpPr>
          <p:cNvPr id="13" name="Straight Arrow Connector 12"/>
          <p:cNvCxnSpPr>
            <a:stCxn id="104" idx="1"/>
            <a:endCxn id="40" idx="4"/>
          </p:cNvCxnSpPr>
          <p:nvPr/>
        </p:nvCxnSpPr>
        <p:spPr bwMode="auto">
          <a:xfrm flipH="1">
            <a:off x="5397819" y="2141443"/>
            <a:ext cx="637292" cy="51654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5" name="Straight Arrow Connector 234"/>
          <p:cNvCxnSpPr>
            <a:endCxn id="208" idx="4"/>
          </p:cNvCxnSpPr>
          <p:nvPr/>
        </p:nvCxnSpPr>
        <p:spPr bwMode="auto">
          <a:xfrm>
            <a:off x="2152650" y="4338739"/>
            <a:ext cx="650929" cy="142492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8" name="Straight Arrow Connector 237"/>
          <p:cNvCxnSpPr>
            <a:stCxn id="200" idx="3"/>
            <a:endCxn id="96" idx="3"/>
          </p:cNvCxnSpPr>
          <p:nvPr/>
        </p:nvCxnSpPr>
        <p:spPr bwMode="auto">
          <a:xfrm>
            <a:off x="2645948" y="4259652"/>
            <a:ext cx="890741" cy="1596725"/>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2"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186" y="4069201"/>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3" name="Straight Arrow Connector 122"/>
          <p:cNvCxnSpPr>
            <a:stCxn id="2" idx="2"/>
          </p:cNvCxnSpPr>
          <p:nvPr/>
        </p:nvCxnSpPr>
        <p:spPr bwMode="auto">
          <a:xfrm flipH="1">
            <a:off x="723900" y="3981749"/>
            <a:ext cx="216142" cy="436079"/>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4"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82730" y="4041668"/>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p:cNvCxnSpPr>
            <a:stCxn id="98" idx="2"/>
          </p:cNvCxnSpPr>
          <p:nvPr/>
        </p:nvCxnSpPr>
        <p:spPr bwMode="auto">
          <a:xfrm flipH="1">
            <a:off x="8196280" y="3501479"/>
            <a:ext cx="3058" cy="128047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252" name="TextBox 251"/>
          <p:cNvSpPr txBox="1"/>
          <p:nvPr/>
        </p:nvSpPr>
        <p:spPr>
          <a:xfrm>
            <a:off x="4482801" y="6039257"/>
            <a:ext cx="4661199" cy="707886"/>
          </a:xfrm>
          <a:prstGeom prst="rect">
            <a:avLst/>
          </a:prstGeom>
          <a:noFill/>
        </p:spPr>
        <p:txBody>
          <a:bodyPr wrap="square" rtlCol="0">
            <a:spAutoFit/>
          </a:bodyPr>
          <a:lstStyle/>
          <a:p>
            <a:r>
              <a:rPr lang="en-US" sz="2000" dirty="0"/>
              <a:t>Flow distribution is a major hydraulic design constraint (see manifolds.pptx)</a:t>
            </a:r>
          </a:p>
        </p:txBody>
      </p:sp>
    </p:spTree>
    <p:extLst>
      <p:ext uri="{BB962C8B-B14F-4D97-AF65-F5344CB8AC3E}">
        <p14:creationId xmlns:p14="http://schemas.microsoft.com/office/powerpoint/2010/main" val="22854292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sedimentation tank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rotWithShape="1">
                <a:blip r:embed="rId3"/>
                <a:stretch>
                  <a:fillRect l="-2148" t="-3369"/>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cxnSp>
        <p:nvCxnSpPr>
          <p:cNvPr id="5" name="Straight Arrow Connector 4"/>
          <p:cNvCxnSpPr>
            <a:cxnSpLocks/>
            <a:endCxn id="13" idx="2"/>
          </p:cNvCxnSpPr>
          <p:nvPr/>
        </p:nvCxnSpPr>
        <p:spPr bwMode="auto">
          <a:xfrm flipV="1">
            <a:off x="1653872" y="3594766"/>
            <a:ext cx="68806"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a:extLst>
              <a:ext uri="{FF2B5EF4-FFF2-40B4-BE49-F238E27FC236}">
                <a16:creationId xmlns:a16="http://schemas.microsoft.com/office/drawing/2014/main" id="{8B54D875-A73B-49FE-9B90-39203D91D925}"/>
              </a:ext>
            </a:extLst>
          </p:cNvPr>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6"/>
            <a:ext cx="6155778" cy="236650"/>
          </a:xfrm>
          <a:prstGeom prst="rect">
            <a:avLst/>
          </a:prstGeom>
        </p:spPr>
      </p:pic>
      <p:pic>
        <p:nvPicPr>
          <p:cNvPr id="13" name="Picture 12">
            <a:extLst>
              <a:ext uri="{FF2B5EF4-FFF2-40B4-BE49-F238E27FC236}">
                <a16:creationId xmlns:a16="http://schemas.microsoft.com/office/drawing/2014/main" id="{961B4076-FADA-4E8A-8F6E-7949D8175A92}"/>
              </a:ext>
            </a:extLst>
          </p:cNvPr>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9"/>
            <a:ext cx="2798848" cy="451577"/>
          </a:xfrm>
          <a:prstGeom prst="rect">
            <a:avLst/>
          </a:prstGeom>
        </p:spPr>
      </p:pic>
      <p:pic>
        <p:nvPicPr>
          <p:cNvPr id="19" name="Picture 18">
            <a:extLst>
              <a:ext uri="{FF2B5EF4-FFF2-40B4-BE49-F238E27FC236}">
                <a16:creationId xmlns:a16="http://schemas.microsoft.com/office/drawing/2014/main" id="{03B1E730-8759-4C26-9E50-EB685FB167F7}"/>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59560" cy="270992"/>
          </a:xfrm>
          <a:prstGeom prst="rect">
            <a:avLst/>
          </a:prstGeom>
        </p:spPr>
      </p:pic>
      <p:pic>
        <p:nvPicPr>
          <p:cNvPr id="24" name="Picture 23">
            <a:extLst>
              <a:ext uri="{FF2B5EF4-FFF2-40B4-BE49-F238E27FC236}">
                <a16:creationId xmlns:a16="http://schemas.microsoft.com/office/drawing/2014/main" id="{BE6B82F6-F589-4FEE-BE7C-C6577A243EA6}"/>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4" y="4182892"/>
            <a:ext cx="1007263" cy="480165"/>
          </a:xfrm>
          <a:prstGeom prst="rect">
            <a:avLst/>
          </a:prstGeom>
        </p:spPr>
      </p:pic>
      <p:pic>
        <p:nvPicPr>
          <p:cNvPr id="32" name="Picture 31">
            <a:extLst>
              <a:ext uri="{FF2B5EF4-FFF2-40B4-BE49-F238E27FC236}">
                <a16:creationId xmlns:a16="http://schemas.microsoft.com/office/drawing/2014/main" id="{9FCDEDCC-63DD-44E0-9A35-81F25463FD8B}"/>
              </a:ext>
            </a:extLst>
          </p:cNvPr>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66957" cy="551617"/>
          </a:xfrm>
          <a:prstGeom prst="rect">
            <a:avLst/>
          </a:prstGeom>
        </p:spPr>
      </p:pic>
      <p:pic>
        <p:nvPicPr>
          <p:cNvPr id="34" name="Picture 33">
            <a:extLst>
              <a:ext uri="{FF2B5EF4-FFF2-40B4-BE49-F238E27FC236}">
                <a16:creationId xmlns:a16="http://schemas.microsoft.com/office/drawing/2014/main" id="{958EE33C-4720-4DB9-8D6B-CF1BB396AE8A}"/>
              </a:ext>
            </a:extLst>
          </p:cNvPr>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45" name="Picture 44">
            <a:extLst>
              <a:ext uri="{FF2B5EF4-FFF2-40B4-BE49-F238E27FC236}">
                <a16:creationId xmlns:a16="http://schemas.microsoft.com/office/drawing/2014/main" id="{3C8B92F3-B20E-43D4-B770-6D808009B861}"/>
              </a:ext>
            </a:extLst>
          </p:cNvPr>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28190" cy="214857"/>
          </a:xfrm>
          <a:prstGeom prst="rect">
            <a:avLst/>
          </a:prstGeom>
        </p:spPr>
      </p:pic>
      <p:pic>
        <p:nvPicPr>
          <p:cNvPr id="59" name="Picture 58">
            <a:extLst>
              <a:ext uri="{FF2B5EF4-FFF2-40B4-BE49-F238E27FC236}">
                <a16:creationId xmlns:a16="http://schemas.microsoft.com/office/drawing/2014/main" id="{AF6E5B0E-58F3-4FFD-B665-7A2599CA16B2}"/>
              </a:ext>
            </a:extLst>
          </p:cNvPr>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67" name="Picture 66">
            <a:extLst>
              <a:ext uri="{FF2B5EF4-FFF2-40B4-BE49-F238E27FC236}">
                <a16:creationId xmlns:a16="http://schemas.microsoft.com/office/drawing/2014/main" id="{F05D05CB-2C4D-4929-B689-9B08A1AB6135}"/>
              </a:ext>
            </a:extLst>
          </p:cNvPr>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9" name="Picture 18">
            <a:extLst>
              <a:ext uri="{FF2B5EF4-FFF2-40B4-BE49-F238E27FC236}">
                <a16:creationId xmlns:a16="http://schemas.microsoft.com/office/drawing/2014/main" id="{1A532BB7-B3EF-4F4C-833E-CD89FC0B59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4857"/>
          </a:xfrm>
          <a:prstGeom prst="rect">
            <a:avLst/>
          </a:prstGeom>
        </p:spPr>
      </p:pic>
      <p:pic>
        <p:nvPicPr>
          <p:cNvPr id="20" name="Picture 19">
            <a:extLst>
              <a:ext uri="{FF2B5EF4-FFF2-40B4-BE49-F238E27FC236}">
                <a16:creationId xmlns:a16="http://schemas.microsoft.com/office/drawing/2014/main" id="{8BBAFE69-5225-4C2B-ABEA-2370F4C1D64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21" name="Picture 20">
            <a:extLst>
              <a:ext uri="{FF2B5EF4-FFF2-40B4-BE49-F238E27FC236}">
                <a16:creationId xmlns:a16="http://schemas.microsoft.com/office/drawing/2014/main" id="{BDAE5608-C277-4E24-B078-4A84A0F79A9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3436427" y="4499166"/>
            <a:ext cx="3531736" cy="523220"/>
          </a:xfrm>
          <a:prstGeom prst="rect">
            <a:avLst/>
          </a:prstGeom>
          <a:noFill/>
        </p:spPr>
        <p:txBody>
          <a:bodyPr wrap="none" rtlCol="0">
            <a:spAutoFit/>
          </a:bodyPr>
          <a:lstStyle/>
          <a:p>
            <a:r>
              <a:rPr lang="en-US" dirty="0" err="1"/>
              <a:t>V</a:t>
            </a:r>
            <a:r>
              <a:rPr lang="en-US" baseline="-25000" dirty="0" err="1"/>
              <a:t>jet</a:t>
            </a:r>
            <a:r>
              <a:rPr lang="en-US" dirty="0"/>
              <a:t> 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blanket.</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16" name="Picture 15">
            <a:extLst>
              <a:ext uri="{FF2B5EF4-FFF2-40B4-BE49-F238E27FC236}">
                <a16:creationId xmlns:a16="http://schemas.microsoft.com/office/drawing/2014/main" id="{74FEF602-AF3C-4FAF-83B5-91D6442E96B4}"/>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57200" y="2316349"/>
            <a:ext cx="3366957" cy="551617"/>
          </a:xfrm>
          <a:prstGeom prst="rect">
            <a:avLst/>
          </a:prstGeom>
        </p:spPr>
      </p:pic>
      <p:pic>
        <p:nvPicPr>
          <p:cNvPr id="6" name="Picture 5">
            <a:extLst>
              <a:ext uri="{FF2B5EF4-FFF2-40B4-BE49-F238E27FC236}">
                <a16:creationId xmlns:a16="http://schemas.microsoft.com/office/drawing/2014/main" id="{8F73F3AD-F1B7-4574-979C-0B9996AB9D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761905" y="2228489"/>
            <a:ext cx="1525333" cy="458667"/>
          </a:xfrm>
          <a:prstGeom prst="rect">
            <a:avLst/>
          </a:prstGeom>
        </p:spPr>
      </p:pic>
      <p:pic>
        <p:nvPicPr>
          <p:cNvPr id="11" name="Picture 10">
            <a:extLst>
              <a:ext uri="{FF2B5EF4-FFF2-40B4-BE49-F238E27FC236}">
                <a16:creationId xmlns:a16="http://schemas.microsoft.com/office/drawing/2014/main" id="{7EE0A9D8-8704-40F2-A16D-34965179B63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5" name="Picture 14">
            <a:extLst>
              <a:ext uri="{FF2B5EF4-FFF2-40B4-BE49-F238E27FC236}">
                <a16:creationId xmlns:a16="http://schemas.microsoft.com/office/drawing/2014/main" id="{2A88A42B-8465-4B32-81A8-4FE3A95FE505}"/>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18" name="Picture 17">
            <a:extLst>
              <a:ext uri="{FF2B5EF4-FFF2-40B4-BE49-F238E27FC236}">
                <a16:creationId xmlns:a16="http://schemas.microsoft.com/office/drawing/2014/main" id="{16BA4691-AE5D-45A0-9A81-2ABDFFF6ECB4}"/>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13767" y="3848694"/>
            <a:ext cx="2267428" cy="246857"/>
          </a:xfrm>
          <a:prstGeom prst="rect">
            <a:avLst/>
          </a:prstGeom>
        </p:spPr>
      </p:pic>
      <p:pic>
        <p:nvPicPr>
          <p:cNvPr id="21" name="Picture 20">
            <a:extLst>
              <a:ext uri="{FF2B5EF4-FFF2-40B4-BE49-F238E27FC236}">
                <a16:creationId xmlns:a16="http://schemas.microsoft.com/office/drawing/2014/main" id="{D20C6305-3EBA-444A-9570-796248B466B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13767" y="4482207"/>
            <a:ext cx="3014095" cy="592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much time is required for water to pass through the tank?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far must a particle fall relative to the fluid to not be </a:t>
            </a:r>
            <a:r>
              <a:rPr kumimoji="0" lang="en-US" sz="2400" b="0" i="0" u="none" strike="noStrike" kern="0" cap="none" spc="0" normalizeH="0" baseline="0" noProof="0" dirty="0" err="1">
                <a:ln>
                  <a:noFill/>
                </a:ln>
                <a:solidFill>
                  <a:schemeClr val="tx1"/>
                </a:solidFill>
                <a:effectLst/>
                <a:uLnTx/>
                <a:uFillTx/>
                <a:latin typeface="+mn-lt"/>
                <a:ea typeface="+mn-ea"/>
                <a:cs typeface="+mn-cs"/>
              </a:rPr>
              <a:t>carrie</a:t>
            </a:r>
            <a:r>
              <a:rPr lang="en-US" sz="2400" kern="0" dirty="0">
                <a:latin typeface="+mn-lt"/>
              </a:rPr>
              <a:t>d out the exit</a:t>
            </a:r>
            <a:r>
              <a:rPr kumimoji="0" lang="en-US" sz="2400" b="0" i="0" u="none" strike="noStrike" kern="0" cap="none" spc="0" normalizeH="0" baseline="0" noProof="0" dirty="0">
                <a:ln>
                  <a:noFill/>
                </a:ln>
                <a:solidFill>
                  <a:schemeClr val="tx1"/>
                </a:solidFill>
                <a:effectLst/>
                <a:uLnTx/>
                <a:uFillTx/>
                <a:latin typeface="+mn-lt"/>
                <a:ea typeface="+mn-ea"/>
                <a:cs typeface="+mn-cs"/>
              </a:rPr>
              <a:t>?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fast must the particle fall (relative to the fluid)?</a:t>
            </a:r>
          </a:p>
        </p:txBody>
      </p:sp>
      <p:sp>
        <p:nvSpPr>
          <p:cNvPr id="551938" name="Rectangle 2"/>
          <p:cNvSpPr>
            <a:spLocks noGrp="1" noChangeArrowheads="1"/>
          </p:cNvSpPr>
          <p:nvPr>
            <p:ph type="title"/>
          </p:nvPr>
        </p:nvSpPr>
        <p:spPr/>
        <p:txBody>
          <a:bodyPr/>
          <a:lstStyle/>
          <a:p>
            <a:r>
              <a:rPr lang="en-US" sz="4000" dirty="0"/>
              <a:t>Vertical Flow Sedimentation Tank</a:t>
            </a:r>
          </a:p>
        </p:txBody>
      </p:sp>
      <p:sp>
        <p:nvSpPr>
          <p:cNvPr id="551940" name="Rectangle 4"/>
          <p:cNvSpPr>
            <a:spLocks noChangeArrowheads="1"/>
          </p:cNvSpPr>
          <p:nvPr/>
        </p:nvSpPr>
        <p:spPr bwMode="auto">
          <a:xfrm rot="-5400000">
            <a:off x="6462670" y="3874293"/>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6428538" y="3970338"/>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5565731" y="4460082"/>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8113670" y="2166143"/>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6609513" y="244157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7066713" y="272732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7968413" y="2306638"/>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7298488" y="6067425"/>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7460413" y="1752600"/>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7876338" y="5581650"/>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7914438" y="2171700"/>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110830" y="1883980"/>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84151" y="296110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colloids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a:t>
            </a:r>
            <a:r>
              <a:rPr lang="en-US" sz="2400" dirty="0" err="1">
                <a:solidFill>
                  <a:schemeClr val="accent4"/>
                </a:solidFill>
                <a:latin typeface="+mn-lt"/>
              </a:rPr>
              <a:t>sed</a:t>
            </a:r>
            <a:r>
              <a:rPr lang="en-US" sz="2400" dirty="0">
                <a:solidFill>
                  <a:schemeClr val="accent4"/>
                </a:solidFill>
                <a:latin typeface="+mn-lt"/>
              </a:rPr>
              <a:t>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47140" y="1868616"/>
            <a:ext cx="680371" cy="559951"/>
          </a:xfrm>
          <a:prstGeom prst="rect">
            <a:avLst/>
          </a:prstGeom>
        </p:spPr>
      </p:pic>
      <p:pic>
        <p:nvPicPr>
          <p:cNvPr id="27" name="Picture 26">
            <a:extLst>
              <a:ext uri="{FF2B5EF4-FFF2-40B4-BE49-F238E27FC236}">
                <a16:creationId xmlns:a16="http://schemas.microsoft.com/office/drawing/2014/main" id="{02B7B8D8-B923-4449-AABF-D379A5706A2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4151" y="4437020"/>
            <a:ext cx="836571" cy="518095"/>
          </a:xfrm>
          <a:prstGeom prst="rect">
            <a:avLst/>
          </a:prstGeom>
        </p:spPr>
      </p:pic>
      <p:pic>
        <p:nvPicPr>
          <p:cNvPr id="28" name="Picture 27">
            <a:extLst>
              <a:ext uri="{FF2B5EF4-FFF2-40B4-BE49-F238E27FC236}">
                <a16:creationId xmlns:a16="http://schemas.microsoft.com/office/drawing/2014/main" id="{DB891CD9-9DF7-4A74-B4D1-ADB8573BCCC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652328" y="4412176"/>
            <a:ext cx="714667" cy="527238"/>
          </a:xfrm>
          <a:prstGeom prst="rect">
            <a:avLst/>
          </a:prstGeom>
        </p:spPr>
      </p:pic>
      <p:pic>
        <p:nvPicPr>
          <p:cNvPr id="29" name="Picture 28">
            <a:extLst>
              <a:ext uri="{FF2B5EF4-FFF2-40B4-BE49-F238E27FC236}">
                <a16:creationId xmlns:a16="http://schemas.microsoft.com/office/drawing/2014/main" id="{8F510F0F-4FAB-4DCA-947F-EA6BD818E0B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511106" y="4407127"/>
            <a:ext cx="729905" cy="527238"/>
          </a:xfrm>
          <a:prstGeom prst="rect">
            <a:avLst/>
          </a:prstGeom>
        </p:spPr>
      </p:pic>
      <p:pic>
        <p:nvPicPr>
          <p:cNvPr id="30" name="Picture 29">
            <a:extLst>
              <a:ext uri="{FF2B5EF4-FFF2-40B4-BE49-F238E27FC236}">
                <a16:creationId xmlns:a16="http://schemas.microsoft.com/office/drawing/2014/main" id="{1ED975C3-7A7F-4FAE-BB9B-22912C4DFE3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370051" y="443702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Sed</a:t>
            </a:r>
            <a:r>
              <a:rPr lang="en-US" dirty="0"/>
              <a:t> Tank Inlet design Post 2014</a:t>
            </a:r>
          </a:p>
        </p:txBody>
      </p:sp>
      <p:sp>
        <p:nvSpPr>
          <p:cNvPr id="3" name="Content Placeholder 2"/>
          <p:cNvSpPr>
            <a:spLocks noGrp="1"/>
          </p:cNvSpPr>
          <p:nvPr>
            <p:ph idx="1"/>
          </p:nvPr>
        </p:nvSpPr>
        <p:spPr/>
        <p:txBody>
          <a:bodyPr/>
          <a:lstStyle/>
          <a:p>
            <a:r>
              <a:rPr lang="en-US" dirty="0"/>
              <a:t>Floc break up is likely not a constraint for delivery of water to the sedimentation tanks.</a:t>
            </a:r>
          </a:p>
          <a:p>
            <a:r>
              <a:rPr lang="en-US" dirty="0"/>
              <a:t>Flow distribution will be the primary constraint</a:t>
            </a:r>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6620607" y="636178"/>
            <a:ext cx="2232513" cy="417312"/>
          </a:xfrm>
          <a:prstGeom prst="rect">
            <a:avLst/>
          </a:prstGeom>
          <a:noFill/>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3" name="aLaCuq9PK7s"/>
          <p:cNvPicPr>
            <a:picLocks noRot="1" noChangeAspect="1"/>
          </p:cNvPicPr>
          <p:nvPr>
            <a:videoFile r:link="rId1"/>
          </p:nvPr>
        </p:nvPicPr>
        <p:blipFill>
          <a:blip r:embed="rId3"/>
          <a:stretch>
            <a:fillRect/>
          </a:stretch>
        </p:blipFill>
        <p:spPr>
          <a:xfrm>
            <a:off x="0" y="1696835"/>
            <a:ext cx="9175404" cy="5161165"/>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remove" display="0">
                  <p:stCondLst>
                    <p:cond delay="indefinite"/>
                  </p:stCondLst>
                </p:cTn>
                <p:tgtEl>
                  <p:spTgt spid="3"/>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7627" y="1347544"/>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88" y="198438"/>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200" y="1600200"/>
            <a:ext cx="3406346" cy="4525963"/>
          </a:xfrm>
        </p:spPr>
        <p:txBody>
          <a:bodyPr/>
          <a:lstStyle/>
          <a:p>
            <a:r>
              <a:rPr lang="en-US" dirty="0"/>
              <a:t>Plate settlers and effluent launders</a:t>
            </a:r>
          </a:p>
          <a:p>
            <a:r>
              <a:rPr lang="en-US" dirty="0"/>
              <a:t>Launders must be perfectly level using this system</a:t>
            </a:r>
          </a:p>
          <a:p>
            <a:r>
              <a:rPr lang="en-US"/>
              <a:t>Submerged launders </a:t>
            </a:r>
            <a:r>
              <a:rPr lang="en-US" dirty="0"/>
              <a:t>are better</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500" y="15240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388620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8903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5864469" y="0"/>
            <a:ext cx="3279531" cy="1749669"/>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Large scale circulation and poor performance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p:spPr>
      </p:pic>
      <p:grpSp>
        <p:nvGrpSpPr>
          <p:cNvPr id="94" name="Group 47"/>
          <p:cNvGrpSpPr/>
          <p:nvPr/>
        </p:nvGrpSpPr>
        <p:grpSpPr>
          <a:xfrm>
            <a:off x="1658162" y="5503861"/>
            <a:ext cx="6313248" cy="476950"/>
            <a:chOff x="1715312" y="5865811"/>
            <a:chExt cx="6313248" cy="476950"/>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p:nvPr/>
          </p:nvCxnSpPr>
          <p:spPr bwMode="auto">
            <a:xfrm rot="10800000" flipH="1">
              <a:off x="4876801" y="5865811"/>
              <a:ext cx="381000" cy="1588"/>
            </a:xfrm>
            <a:prstGeom prst="straightConnector1">
              <a:avLst/>
            </a:prstGeom>
            <a:noFill/>
            <a:ln w="25400" cap="flat" cmpd="sng" algn="ctr">
              <a:solidFill>
                <a:schemeClr val="tx2"/>
              </a:solidFill>
              <a:prstDash val="solid"/>
              <a:round/>
              <a:headEnd type="none" w="lg" len="med"/>
              <a:tailEnd type="arrow"/>
            </a:ln>
            <a:effectLst/>
          </p:spPr>
        </p:cxnSp>
      </p:grpSp>
      <p:sp>
        <p:nvSpPr>
          <p:cNvPr id="150" name="Rounded Rectangle 149"/>
          <p:cNvSpPr/>
          <p:nvPr/>
        </p:nvSpPr>
        <p:spPr bwMode="auto">
          <a:xfrm>
            <a:off x="1066800" y="4495800"/>
            <a:ext cx="7315200" cy="1371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1" name="Rounded Rectangle 150"/>
          <p:cNvSpPr/>
          <p:nvPr/>
        </p:nvSpPr>
        <p:spPr bwMode="auto">
          <a:xfrm>
            <a:off x="1295400" y="4686300"/>
            <a:ext cx="6858000" cy="990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2" name="Group 48"/>
          <p:cNvGrpSpPr/>
          <p:nvPr/>
        </p:nvGrpSpPr>
        <p:grpSpPr>
          <a:xfrm>
            <a:off x="7620000" y="4191000"/>
            <a:ext cx="609600" cy="534988"/>
            <a:chOff x="7620000" y="4191000"/>
            <a:chExt cx="609600" cy="534988"/>
          </a:xfrm>
        </p:grpSpPr>
        <p:cxnSp>
          <p:nvCxnSpPr>
            <p:cNvPr id="153" name="Straight Arrow Connector 152"/>
            <p:cNvCxnSpPr/>
            <p:nvPr/>
          </p:nvCxnSpPr>
          <p:spPr bwMode="auto">
            <a:xfrm rot="16200000" flipV="1">
              <a:off x="7733506" y="4229894"/>
              <a:ext cx="534988" cy="457200"/>
            </a:xfrm>
            <a:prstGeom prst="straightConnector1">
              <a:avLst/>
            </a:prstGeom>
            <a:noFill/>
            <a:ln w="25400" cap="flat" cmpd="sng" algn="ctr">
              <a:solidFill>
                <a:schemeClr val="tx2"/>
              </a:solidFill>
              <a:prstDash val="solid"/>
              <a:round/>
              <a:headEnd type="none" w="lg" len="med"/>
              <a:tailEnd type="arrow"/>
            </a:ln>
            <a:effectLst/>
          </p:spPr>
        </p:cxnSp>
        <p:cxnSp>
          <p:nvCxnSpPr>
            <p:cNvPr id="154" name="Straight Arrow Connector 153"/>
            <p:cNvCxnSpPr/>
            <p:nvPr/>
          </p:nvCxnSpPr>
          <p:spPr bwMode="auto">
            <a:xfrm rot="16200000" flipV="1">
              <a:off x="7581106" y="4229894"/>
              <a:ext cx="534988" cy="457200"/>
            </a:xfrm>
            <a:prstGeom prst="straightConnector1">
              <a:avLst/>
            </a:prstGeom>
            <a:noFill/>
            <a:ln w="25400" cap="flat" cmpd="sng" algn="ctr">
              <a:solidFill>
                <a:schemeClr val="tx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04.012"/>
  <p:tag name="ORIGINALWIDTH" val="1964.004"/>
  <p:tag name="LATEXADDIN" val="\documentclass{article}&#10;\usepackage{amsmath}&#10;\usepackage{xcolor}&#10;\pagestyle{empty}&#10;\begin{document}&#10;&#10;\definecolor{Monred}{RGB}{172,0,0}&#10;&#10;$$\begin{array}{l}&#10;\rlap{--} V_{Floc} = \rm{particle \, \, volume}&#10;\\ \\&#10;A_{Floc} = \rm{particle \, \, cross \, \, sectional \, \, area}&#10;\\ \\&#10;\rho_{Floc} = \rm{particle \, \, density}&#10;\\ \\&#10;\rho_{H_2O} = \rm{water \, \, density}&#10;\\ \\&#10;g = \rm{acceleration \, \, due \, \, to \, \, gravity}&#10;\\ \\&#10;C_D = \rm{drag \, \, coefficient}&#10;\\ \\&#10;V_t = \rm{particle \, \, terminal \, \, velocity}&#10;\end{array}$$&#10;&#10;&#10;\end{document}"/>
  <p:tag name="IGUANATEXSIZE" val="20"/>
  <p:tag name="IGUANATEXCURSOR" val="47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usepackage{xcolor}&#10;\pagestyle{empty}&#10;\begin{document}&#10;&#10;\definecolor{Monred}{RGB}{172,0,0}&#10;&#10;$$\textcolor{Monred}{&#10;F_b&#10;}$$&#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724.4094"/>
  <p:tag name="LATEXADDIN" val="\documentclass{article}&#10;\usepackage{amsmath}&#10;\usepackage{xcolor}&#10;\pagestyle{empty}&#10;\begin{document}&#10;&#10;\definecolor{Monred}{RGB}{172,0,0}&#10;&#10;$$\frac{du}{dy}_{y = 0} = \frac{6 V_\alpha}{S}$$&#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37.608"/>
  <p:tag name="LATEXADDIN" val="\documentclass{article}&#10;\usepackage{amsmath}&#10;\usepackage{xcolor}&#10;\pagestyle{empty}&#10;\begin{document}&#10;&#10;\definecolor{Monred}{RGB}{172,0,0}&#10;&#10;$$\frac{du}{dy} = \frac{- 12 q}{S^3} \left( y - \frac{S}{2} \right)$$&#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21.597"/>
  <p:tag name="LATEXADDIN" val="\documentclass{article}&#10;\usepackage{amsmath}&#10;\usepackage{xcolor}&#10;\pagestyle{empty}&#10;\begin{document}&#10;&#10;\definecolor{Monred}{RGB}{172,0,0}&#10;&#10;$$\frac{du}{dy} = \frac{- 12 V_\alpha}{S^2} \left( y - \frac{S}{2}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62.3922"/>
  <p:tag name="LATEXADDIN" val="\documentclass{article}&#10;\usepackage{amsmath}&#10;\usepackage{xcolor}&#10;\pagestyle{empty}&#10;\begin{document}&#10;&#10;\definecolor{Monred}{RGB}{172,0,0}&#10;&#10;$$v_l = \frac{r^2 - R^2}{4 \mu} \frac{dp}{dx}$$&#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42.8947"/>
  <p:tag name="LATEXADDIN" val="\documentclass{article}&#10;\usepackage{amsmath}&#10;\usepackage{xcolor}&#10;\pagestyle{empty}&#10;\begin{document}&#10;&#10;\definecolor{Monred}{RGB}{172,0,0}&#10;&#10;$$v_{\max} = - \frac{R^2}{4 \mu} \frac{dp}{dx}$$&#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689.1639"/>
  <p:tag name="LATEXADDIN" val="\documentclass{article}&#10;\usepackage{amsmath}&#10;\usepackage{xcolor}&#10;\pagestyle{empty}&#10;\begin{document}&#10;&#10;\definecolor{Monred}{RGB}{172,0,0}&#10;&#10;$$V = - \frac{R^2}{8 \mu} \frac{dp}{dx}$$&#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763.4045"/>
  <p:tag name="LATEXADDIN" val="\documentclass{article}&#10;\usepackage{amsmath}&#10;\usepackage{xcolor}&#10;\pagestyle{empty}&#10;\begin{document}&#10;&#10;\definecolor{Monred}{RGB}{172,0,0}&#10;&#10;$$Q = - \frac{\pi R^4}{8 \mu} \frac{dp}{dx}$$&#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932.8834"/>
  <p:tag name="LATEXADDIN" val="\documentclass{article}&#10;\usepackage{amsmath}&#10;\usepackage{xcolor}&#10;\pagestyle{empty}&#10;\begin{document}&#10;&#10;\definecolor{Monred}{RGB}{172,0,0}&#10;&#10;$$Q = V A = V \pi R^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93.8882"/>
  <p:tag name="LATEXADDIN" val="\documentclass{article}&#10;\usepackage{amsmath}&#10;\usepackage{xcolor}&#10;\pagestyle{empty}&#10;\begin{document}&#10;&#10;\definecolor{Monred}{RGB}{172,0,0}&#10;&#10;$$v_\alpha = \frac{r^2 - R^2}{4 \mu} \frac{dp}{dx}$$&#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usepackage{xcolor}&#10;\pagestyle{empty}&#10;\begin{document}&#10;&#10;\definecolor{Monred}{RGB}{172,0,0}&#10;&#10;$$\frac{dp}{dx} =  - \frac{8 \mu Q}{\pi R^4}$$&#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usepackage{xcolor}&#10;\pagestyle{empty}&#10;\begin{document}&#10;&#10;\definecolor{Monred}{RGB}{172,0,0}&#10;&#10;$$\textcolor{Monred}{&#10;F_d&#10;}$$&#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85.3768"/>
  <p:tag name="LATEXADDIN" val="\documentclass{article}&#10;\usepackage{amsmath}&#10;\usepackage{xcolor}&#10;\pagestyle{empty}&#10;\begin{document}&#10;&#10;\definecolor{Monred}{RGB}{172,0,0}&#10;&#10;$$v_\alpha = - 2 Q \frac{r^2 - R^2}{\pi R^4}$$&#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781.4023"/>
  <p:tag name="LATEXADDIN" val="\documentclass{article}&#10;\usepackage{amsmath}&#10;\usepackage{xcolor}&#10;\pagestyle{empty}&#10;\begin{document}&#10;&#10;\definecolor{Monred}{RGB}{172,0,0}&#10;&#10;$$\frac{d v_\alpha}{dr_{r = R}} = \frac{- 4 Q}{\pi R^3}$$&#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713.9108"/>
  <p:tag name="LATEXADDIN" val="\documentclass{article}&#10;\usepackage{amsmath}&#10;\usepackage{xcolor}&#10;\pagestyle{empty}&#10;\begin{document}&#10;&#10;\definecolor{Monred}{RGB}{172,0,0}&#10;&#10;&#10;$$\frac{d v_\alpha}{dy_{y = 0}} = \frac{8 V_\alpha}{D}$$&#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784.402"/>
  <p:tag name="LATEXADDIN" val="\documentclass{article}&#10;\usepackage{amsmath}&#10;\usepackage{xcolor}&#10;\pagestyle{empty}&#10;\begin{document}&#10;&#10;\definecolor{Monred}{RGB}{172,0,0}&#10;&#10;&#10;$$\frac{d v_\alpha}{dy}_{y = 0} = \frac{6 V_\alpha}{S}$$&#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4.3982"/>
  <p:tag name="LATEXADDIN" val="\documentclass{article}&#10;\usepackage{amsmath}&#10;\usepackage{xcolor}&#10;\pagestyle{empty}&#10;\begin{document}&#10;&#10;\definecolor{Monred}{RGB}{172,0,0}&#10;&#10;$$v_\alpha \approx \left( \frac{6 V_\alpha}{S} \right) \frac{d}{2}$$&#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4.3982"/>
  <p:tag name="LATEXADDIN" val="\documentclass{article}&#10;\usepackage{amsmath}&#10;\usepackage{xcolor}&#10;\pagestyle{empty}&#10;\begin{document}&#10;&#10;\definecolor{Monred}{RGB}{172,0,0}&#10;&#10;$$v_\alpha \approx \left( \frac{6 V_\alpha}{S} \right) \frac{d}{2}$$&#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813.6483"/>
  <p:tag name="LATEXADDIN" val="\documentclass{article}&#10;\usepackage{amsmath}&#10;\usepackage{xcolor}&#10;\pagestyle{empty}&#10;\begin{document}&#10;&#10;\definecolor{Monred}{RGB}{172,0,0}&#10;&#10;$$v_\alpha \approx \frac{3 V_{Plate \uparrow} d}{S \sin \alpha}$$&#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95.1631"/>
  <p:tag name="LATEXADDIN" val="\documentclass{article}&#10;\usepackage{amsmath}&#10;\usepackage{xcolor}&#10;\pagestyle{empty}&#10;\begin{document}&#10;&#10;\definecolor{Monred}{RGB}{172,0,0}&#10;&#10;$$V_\alpha = \frac{V_{Plate \uparrow}}{\sin \alpha}$$&#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27.372"/>
  <p:tag name="LATEXADDIN" val="\documentclass{article}&#10;\usepackage{amsmath}&#10;\usepackage{xcolor}&#10;\pagestyle{empty}&#10;\begin{document}&#10;&#10;\definecolor{Monred}{RGB}{172,0,0}&#10;&#10;$$v_\alpha = V_{t \alpha} = V_t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070.116"/>
  <p:tag name="LATEXADDIN" val="\documentclass{article}&#10;\usepackage{amsmath}&#10;\usepackage{xcolor}&#10;\pagestyle{empty}&#10;\begin{document}&#10;&#10;\definecolor{Monred}{RGB}{172,0,0}&#10;&#10;$$V_t \sin \alpha \approx \frac{3 V_{Plate \uparrow} d}{S \sin \alpha}$$&#10;&#10;&#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123.7346"/>
  <p:tag name="LATEXADDIN" val="\documentclass{article}&#10;\usepackage{amsmath}&#10;\usepackage{xcolor}&#10;\pagestyle{empty}&#10;\begin{document}&#10;&#10;\definecolor{Monred}{RGB}{172,0,0}&#10;&#10;$$\textcolor{Monred}{&#10;W&#10;}$$&#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63.4045"/>
  <p:tag name="LATEXADDIN" val="\documentclass{article}&#10;\usepackage{amsmath}&#10;\usepackage{xcolor}&#10;\pagestyle{empty}&#10;\begin{document}&#10;&#10;\definecolor{Monred}{RGB}{172,0,0}&#10;&#10;$$S \approx \frac{3 V_{Plate \uparrow} d}{V_t \sin^2 \alpha}$$&#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usepackage{xcolor}&#10;\pagestyle{empty}&#10;\begin{document}&#10;&#10;\definecolor{Monred}{RGB}{172,0,0}&#10;&#10;$$\frac{3 d_{Floc}}{S} \frac{V_{Plate \uparrow}}{\sin \alpha} = \frac{g \sin (\alpha ) d_0^2}{18 \Phi \nu_{H_2O}} \frac{\rho_{Floc_0} - \rho_{H_2O}}{\rho_{H_2O}} \left( \frac{d}{d_0} \right)^{D_{Fractal} - 1}$$&#10;&#10;&#10;\end{document}"/>
  <p:tag name="IGUANATEXSIZE" val="20"/>
  <p:tag name="IGUANATEXCURSOR" val="34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usepackage{xcolor}&#10;\pagestyle{empty}&#10;\begin{document}&#10;&#10;\definecolor{Monred}{RGB}{172,0,0}&#10;&#10;$$V_{Plate \uparrow} = \frac{S g \sin^2(\alpha) d_0^{3 - D_{Fractal}} d^{D_{Fractal} - 2}}{54 \Phi \nu_{H_2O}} &#10;\frac{\rho_{Floc_0} - \rho_{H_2O}} {\rho_{H_2O}}$$&#10;&#10;&#10;\end{document}"/>
  <p:tag name="IGUANATEXSIZE" val="20"/>
  <p:tag name="IGUANATEXCURSOR" val="29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3082.115"/>
  <p:tag name="LATEXADDIN" val="\documentclass{article}&#10;\usepackage{amsmath}&#10;\usepackage{xcolor}&#10;\pagestyle{empty}&#10;\begin{document}&#10;&#10;\definecolor{Monred}{RGB}{172,0,0}&#10;&#10;$$S = V_{Plate \uparrow} \frac{54 \Phi \nu_{H_2O}}{g \sin^2(\alpha) d_0^{3 - D_{Fractal}} d^{D_{Fractal} - 2}} &#10;\frac{\rho_{H_2O}}{\rho_{Floc_0} - \rho_{H_2O}}$$&#10;&#10;&#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62.2047"/>
  <p:tag name="LATEXADDIN" val="\documentclass{article}&#10;\usepackage{amsmath}&#10;\usepackage{xcolor}&#10;\pagestyle{empty}&#10;\begin{document}&#10;&#10;\definecolor{Monred}{RGB}{172,0,0}&#10;&#10;$$V_{Plate \uparrow}$$&#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5.2343"/>
  <p:tag name="LATEXADDIN" val="\documentclass{article}&#10;\usepackage{amsmath}&#10;\usepackage{xcolor}&#10;\pagestyle{empty}&#10;\begin{document}&#10;&#10;\definecolor{Monred}{RGB}{172,0,0}&#10;&#10;$$V_{\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95.1631"/>
  <p:tag name="LATEXADDIN" val="\documentclass{article}&#10;\usepackage{amsmath}&#10;\usepackage{xcolor}&#10;\pagestyle{empty}&#10;\begin{document}&#10;&#10;\definecolor{Monred}{RGB}{172,0,0}&#10;&#10;$$V_\alpha = \frac{V_{Plate \uparrow }}{\sin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63.4045"/>
  <p:tag name="LATEXADDIN" val="\documentclass{article}&#10;\usepackage{amsmath}&#10;\usepackage{xcolor}&#10;\pagestyle{empty}&#10;\begin{document}&#10;&#10;\definecolor{Monred}{RGB}{172,0,0}&#10;&#10;$$S \approx \frac{3 V_{Plate \uparrow} d}{V_t \sin^2 \alpha}$$&#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481.44"/>
  <p:tag name="LATEXADDIN" val="\documentclass{article}&#10;\usepackage{amsmath}&#10;\usepackage{xcolor}&#10;\pagestyle{empty}&#10;\begin{document}&#10;&#10;\definecolor{Monred}{RGB}{172,0,0}&#10;&#10;$$d = d_0 \left( \frac{18 V_t \Phi \nu_{H_2O}}{g d_0^2} \frac{\rho_{H_2O}}{\rho_{Floc_0} - \rho_{H_2O}} \right)^\frac{1}{D_{Fractal} - 1}$$&#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218.598"/>
  <p:tag name="LATEXADDIN" val="\documentclass{article}&#10;\usepackage{amsmath}&#10;\usepackage{xcolor}&#10;\pagestyle{empty}&#10;\begin{document}&#10;&#10;\definecolor{Monred}{RGB}{172,0,0}&#10;&#10;$$V_t = \frac{d^2 g}{18\nu} \frac{\rho_{Floc} - \rho_{H_2O}}{\rho_{H_2O}}$$&#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44.844"/>
  <p:tag name="LATEXADDIN" val="\documentclass{article}&#10;\usepackage{amsmath}&#10;\usepackage{xcolor}&#10;\pagestyle{empty}&#10;\begin{document}&#10;&#10;\definecolor{Monred}{RGB}{172,0,0}&#10;&#10;$$S \approx \frac{3}{\sin^2 \alpha} \frac{V_{Plate \uparrow }}{V_t} d_0 &#10;\left( \frac{18 V_t \Phi \nu_{H_2O}}{g d_0^2} \frac{\rho_{H_2O}}{\rho_{Floc_0} - \rho_{H_2O}} &#10;\right)^{\frac{1}{D_{Fractal} - 1}}$$&#10;&#10;&#10;\end{document}"/>
  <p:tag name="IGUANATEXSIZE" val="20"/>
  <p:tag name="IGUANATEXCURSOR" val="342"/>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44.844"/>
  <p:tag name="LATEXADDIN" val="\documentclass{article}&#10;\usepackage{amsmath}&#10;\usepackage{xcolor}&#10;\pagestyle{empty}&#10;\begin{document}&#10;&#10;\definecolor{Monred}{RGB}{172,0,0}&#10;&#10;$$S \approx \frac{3}{\sin^2 \alpha} \frac{V_{Plate \uparrow }}{V_t} d_0 &#10;\left( \frac{18 V_t \Phi \nu_{H_2O}}{g d_0^2} \frac{\rho_{H_2O}}{\rho_{Floc_0} - \rho_{H_2O}} &#10;\right)^{\frac{1}{D_{Fractal} - 1}}$$&#10;&#10;&#10;\end{document}"/>
  <p:tag name="IGUANATEXSIZE" val="20"/>
  <p:tag name="IGUANATEXCURSOR" val="34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567.679"/>
  <p:tag name="LATEXADDIN" val="\documentclass{article}&#10;\usepackage{amsmath}&#10;\usepackage{xcolor}&#10;\pagestyle{empty}&#10;\begin{document}&#10;&#10;\definecolor{Monred}{RGB}{172,0,0}&#10;&#10;$$V_{Slide} \approx V_{Plate \uparrow} &#10;\left[ &#10;  \left( \frac{3 d_0}{S \sin^2 \alpha} \right)^{D_{Fractal} - 1} &#10;  \left( &#10;    \frac{18 \Phi V_{Plate \uparrow } \nu_{H_2O}}{g d_0^2}&#10;    \frac{\rho_{H_2O}}{\rho_{Floc_0} - \rho_{H_2O}} &#10;  \right) &#10;\right]^\frac{1}{D_{Fractal} - 2}$$&#10;&#10;&#10;\end{document}"/>
  <p:tag name="IGUANATEXSIZE" val="20"/>
  <p:tag name="IGUANATEXCURSOR" val="41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9.614"/>
  <p:tag name="LATEXADDIN" val="\documentclass{article}&#10;\usepackage{amsmath}&#10;\pagestyle{empty}&#10;\begin{document}&#10;&#10;$$L = \frac{S \left( \frac{V_{Plate \uparrow}}{V_c} - 1 \right)}{\sin \alpha \cos \alpha}$$&#10;&#10;\end{document}"/>
  <p:tag name="IGUANATEXSIZE" val="24"/>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926.1343"/>
  <p:tag name="LATEXADDIN" val="\documentclass{article}&#10;\usepackage{amsmath}&#10;\usepackage{xcolor}&#10;\pagestyle{empty}&#10;\begin{document}&#10;&#10;\definecolor{Monred}{RGB}{172,0,0}&#10;&#10;$$2 \tau L W = \Delta P W S$$&#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593.1758"/>
  <p:tag name="LATEXADDIN" val="\documentclass{article}&#10;\usepackage{amsmath}&#10;\usepackage{xcolor}&#10;\pagestyle{empty}&#10;\begin{document}&#10;&#10;\definecolor{Monred}{RGB}{172,0,0}&#10;&#10;$$\Delta P = \frac{2 \tau L}{S}$$ &#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457.4428"/>
  <p:tag name="LATEXADDIN" val="\documentclass{article}&#10;\usepackage{amsmath}&#10;\usepackage{xcolor}&#10;\pagestyle{empty}&#10;\begin{document}&#10;&#10;\definecolor{Monred}{RGB}{172,0,0}&#10;&#10;$$\tau = \mu \frac{du}{dy}$$&#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54.6306"/>
  <p:tag name="LATEXADDIN" val="\documentclass{article}&#10;\usepackage{amsmath}&#10;\usepackage{xcolor}&#10;\pagestyle{empty}&#10;\begin{document}&#10;&#10;\definecolor{Monred}{RGB}{172,0,0}&#10;&#10;$$\tau = \mu \left( \frac{6 V_{Plate \uparrow}}{S \sin \alpha} \right)$$&#10;&#10;&#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V_c = \frac{S V_{Plate \uparrow}}{L \sin \alpha \cos \alpha + 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34.721"/>
  <p:tag name="LATEXADDIN" val="\documentclass{article}&#10;\usepackage{amsmath}&#10;\usepackage{xcolor}&#10;\pagestyle{empty}&#10;\begin{document}&#10;&#10;\definecolor{Monred}{RGB}{172,0,0}&#10;&#10;$$\Delta P = 2 \mu \left( \frac{6 V_{Plate \uparrow}}{S \sin^2 \alpha \cos \alpha} \right) \left( \frac{V_{Plate \uparrow}}{V_c} - 1 \right)$$&#10;&#10;&#10;\end{document}"/>
  <p:tag name="IGUANATEXSIZE" val="20"/>
  <p:tag name="IGUANATEXCURSOR" val="27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32.059"/>
  <p:tag name="LATEXADDIN" val="\documentclass{article}&#10;\usepackage{amsmath}&#10;\usepackage{xcolor}&#10;\pagestyle{empty}&#10;\begin{document}&#10;&#10;\definecolor{Monred}{RGB}{172,0,0}&#10;&#10;$$V_t = \sqrt{ \frac{4}{3} \frac{g d}{C_D} \frac{\left( \rho_{Floc} - \rho_{H_2O} \right)}{\rho_{H_2O}} }$$&#10;&#10;&#10;\end{document}"/>
  <p:tag name="IGUANATEXSIZE" val="20"/>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491.1886"/>
  <p:tag name="LATEXADDIN" val="\documentclass{article}&#10;\usepackage{amsmath}&#10;\usepackage{xcolor}&#10;\pagestyle{empty}&#10;\begin{document}&#10;&#10;\definecolor{Monred}{RGB}{172,0,0}&#10;&#10;$$h_{\rm{f}} = \frac{\Delta P}{\rho g}$$&#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31.721"/>
  <p:tag name="LATEXADDIN" val="\documentclass{article}&#10;\usepackage{amsmath}&#10;\usepackage{xcolor}&#10;\pagestyle{empty}&#10;\begin{document}&#10;&#10;\definecolor{Monred}{RGB}{172,0,0}&#10;&#10;$$h_{\rm{f}} = 2 \frac{\mu}{\rho g} &#10;\left( \frac{6 V_{Plate \uparrow}}{S \sin^2 \alpha \cos \alpha} \right) &#10;\left( \frac{V_{Plate \uparrow}}{V_c} - 1 \right)$$&#10;&#10;&#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670.791"/>
  <p:tag name="LATEXADDIN" val="\documentclass{article}&#10;\usepackage{amsmath}&#10;\usepackage{xcolor}&#10;\pagestyle{empty}&#10;\begin{document}&#10;&#10;\definecolor{Monred}{RGB}{172,0,0}&#10;&#10;$$\rho_{FB} = 0.687 C_{FlocSolids} + \rho_{H_2O}$$&#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1.121"/>
  <p:tag name="LATEXADDIN" val="\documentclass{article}&#10;\usepackage{amsmath}&#10;\usepackage{xcolor}&#10;\pagestyle{empty}&#10;\begin{document}&#10;&#10;\definecolor{Monred}{RGB}{172,0,0}&#10;&#10;$$m_{Clay} = C_{Clay} V_{FB}$$&#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13.348"/>
  <p:tag name="LATEXADDIN" val="\documentclass{article}&#10;\usepackage{amsmath}&#10;\usepackage{xcolor}&#10;\pagestyle{empty}&#10;\begin{document}&#10;&#10;\definecolor{Monred}{RGB}{172,0,0}&#10;&#10;$$\rho_{FB} = \frac{m_{H_2O} + m_{Clay}}{V_{FB}}$$&#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83.015"/>
  <p:tag name="LATEXADDIN" val="\documentclass{article}&#10;\usepackage{amsmath}&#10;\usepackage{xcolor}&#10;\pagestyle{empty}&#10;\begin{document}&#10;&#10;\definecolor{Monred}{RGB}{172,0,0}&#10;&#10;$$\rho_{FB} = \left( 1 - \frac{C_{Clay}}{\rho_{Clay}} \right) \rho_{H_2O} + C_{Clay}$$&#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usepackage{xcolor}&#10;\pagestyle{empty}&#10;\begin{document}&#10;&#10;\definecolor{Monred}{RGB}{172,0,0}&#10;&#10;$$\rho_{FB} = \left( 1 - \frac{\rho_{H_2O}}{\rho_{Clay}} \right) C_{Clay} + \rho_{H_2O}$$&#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49.531"/>
  <p:tag name="LATEXADDIN" val="\documentclass{article}&#10;\usepackage{amsmath}&#10;\usepackage{xcolor}&#10;\pagestyle{empty}&#10;\begin{document}&#10;&#10;\definecolor{Monred}{RGB}{172,0,0}&#10;&#10;$$m_{H_2O} = \left( 1 - \frac{C_{Clay}}{\rho_{Clay}} \right) \rho_{H_2O} V_{FB}$$&#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138.358"/>
  <p:tag name="LATEXADDIN" val="\documentclass{article}&#10;\usepackage{amsmath}&#10;\usepackage{xcolor}&#10;\pagestyle{empty}&#10;\begin{document}&#10;&#10;\definecolor{Monred}{RGB}{172,0,0}&#10;&#10;$$\frac{h_{L_{FB}}}{H_{FB}} = \frac{\rho_{FB} - \rho_{H_2O}}{\rho_{H_2O}}$$&#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13.873"/>
  <p:tag name="LATEXADDIN" val="\documentclass{article}&#10;\usepackage{amsmath}&#10;\usepackage{xcolor}&#10;\pagestyle{empty}&#10;\begin{document}&#10;&#10;\definecolor{Monred}{RGB}{172,0,0}&#10;&#10;$$G = \sqrt{ \frac{g V_{Up}}{\nu \phi_{FB}} \frac{h_L}{H_{FB}} }$$&#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468.6914"/>
  <p:tag name="LATEXADDIN" val="\documentclass{article}&#10;\usepackage{amsmath}&#10;\usepackage{xcolor}&#10;\pagestyle{empty}&#10;\begin{document}&#10;&#10;\definecolor{Monred}{RGB}{172,0,0}&#10;&#10;$$C_d = \frac{24}{\rm R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034.496"/>
  <p:tag name="LATEXADDIN" val="\documentclass{article}&#10;\usepackage{amsmath}&#10;\usepackage{xcolor}&#10;\pagestyle{empty}&#10;\begin{document}&#10;&#10;\definecolor{Monred}{RGB}{172,0,0}&#10;&#10;$$G = \sqrt {\frac{g V_{Up}}{\phi_{FB} \nu} \left( \frac{1}{\rho_{H_2O}} - \frac{1}{\rho_{Clay}} \right) C_{Clay} }$$&#10;&#10;&#10;\end{document}"/>
  <p:tag name="IGUANATEXSIZE" val="20"/>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94.526"/>
  <p:tag name="LATEXADDIN" val="\documentclass{article}&#10;\usepackage{amsmath}&#10;\usepackage{xcolor}&#10;\pagestyle{empty}&#10;\begin{document}&#10;&#10;\definecolor{Monred}{RGB}{172,0,0}&#10;&#10;$$h_{L_{FB}} = H_{FB} &#10;\left( \frac{\rho_{Clay}}{\rho_{H_2O}} - 1 \right)&#10;\frac{C_{Clay}}{\rho_{Clay}}$$&#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122.985"/>
  <p:tag name="LATEXADDIN" val="\documentclass{article}&#10;\usepackage{amsmath}&#10;\usepackage{xcolor}&#10;\pagestyle{empty}&#10;\begin{document}&#10;&#10;\definecolor{Monred}{RGB}{172,0,0}&#10;&#10;$$\frac{\rho_{FB} - \rho_{H_2O}}{\rho_{H_2O}} = &#10;\left( \frac{1}{\rho_{H_2O}} - \frac{1}{\rho_{Clay}} \right) C_{Clay}$$&#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6.074"/>
  <p:tag name="LATEXADDIN" val="\documentclass{article}&#10;\usepackage{amsmath}&#10;\usepackage{xcolor}&#10;\pagestyle{empty}&#10;\begin{document}&#10;&#10;\definecolor{Monred}{RGB}{172,0,0}&#10;&#10;$$G = \sqrt{ \frac{\rho_{FB} - \rho_{H_2O}}{\rho_{H_2O}} \frac{g V_{Up}}{\phi_{FB}\nu}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usepackage{xcolor}&#10;\pagestyle{empty}&#10;\begin{document}&#10;&#10;\definecolor{Monred}{RGB}{172,0,0}&#10;&#10;$$G = \sqrt{ \frac{\varepsilon}{\nu}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46.9441"/>
  <p:tag name="LATEXADDIN" val="\documentclass{article}&#10;\usepackage{amsmath}&#10;\usepackage{xcolor}&#10;\pagestyle{empty}&#10;\begin{document}&#10;&#10;\definecolor{Monred}{RGB}{172,0,0}&#10;&#10;$$\varepsilon = \frac{g h_L}{\theta}$$&#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740.9074"/>
  <p:tag name="LATEXADDIN" val="\documentclass{article}&#10;\usepackage{amsmath}&#10;\usepackage{xcolor}&#10;\pagestyle{empty}&#10;\begin{document}&#10;&#10;\definecolor{Monred}{RGB}{172,0,0}&#10;&#10;$$\theta = \frac{H_{FB} \phi_{FB}}{V_{Up}}$$&#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803.1496"/>
  <p:tag name="LATEXADDIN" val="\documentclass{article}&#10;\usepackage{amsmath}&#10;\usepackage{xcolor}&#10;\pagestyle{empty}&#10;\begin{document}&#10;&#10;\definecolor{Monred}{RGB}{172,0,0}&#10;&#10;$$\varepsilon = \frac{g V_{Up}}{\phi_{FB}} \frac{h_L}{H_{FB}}$$&#10;&#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usepackage{xcolor}&#10;\pagestyle{empty}&#10;\begin{document}&#10;&#10;\definecolor{Monred}{RGB}{172,0,0}&#10;&#10;$$\rho_{FB} = \left( 1 - \frac{\rho_{H_2O}}{\rho_{Clay}} \right) C_{Clay} + \rho_{H_2O}$$&#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034.496"/>
  <p:tag name="LATEXADDIN" val="\documentclass{article}&#10;\usepackage{amsmath}&#10;\usepackage{xcolor}&#10;\pagestyle{empty}&#10;\begin{document}&#10;&#10;\definecolor{Monred}{RGB}{172,0,0}&#10;&#10;$$G = \sqrt {\frac{g V_{Up}}{\phi_{FB} \nu} \left( \frac{1}{\rho_{H_2O}} - \frac{1}{\rho_{Clay}} \right) C_{Clay} }$$&#10;&#10;&#10;\end{document}"/>
  <p:tag name="IGUANATEXSIZE" val="20"/>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05.4369"/>
  <p:tag name="LATEXADDIN" val="\documentclass{article}&#10;\usepackage{amsmath}&#10;\usepackage{xcolor}&#10;\pagestyle{empty}&#10;\begin{document}&#10;&#10;\definecolor{Monred}{RGB}{172,0,0}&#10;&#10;$${\rm Re} = \frac{V_t d}{\nu}$$&#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38.095"/>
  <p:tag name="LATEXADDIN" val="\documentclass{article}&#10;\usepackage{amsmath}&#10;\usepackage{xcolor}&#10;\pagestyle{empty}&#10;\begin{document}&#10;&#10;\definecolor{Monred}{RGB}{172,0,0}&#10;&#10;$$Q_{Diffuser} = V_{Jet} W_{Diffuser} S_{Diffuser} = V_{Sed} W_{Sed} B_{Diffuser}$$&#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1808.024"/>
  <p:tag name="LATEXADDIN" val="\documentclass{article}&#10;\usepackage{amsmath}&#10;\usepackage{xcolor}&#10;\pagestyle{empty}&#10;\begin{document}&#10;&#10;\definecolor{Monred}{RGB}{172,0,0}&#10;&#10;$$W_{Diffuser} = \frac{V_{Sed} W_{Sed} B_{Diffuser}}{V_{Jet} S_{Diffuser}}$$&#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863.1422"/>
  <p:tag name="LATEXADDIN" val="\documentclass{article}&#10;\usepackage{amsmath}&#10;\usepackage{xcolor}&#10;\pagestyle{empty}&#10;\begin{document}&#10;&#10;\definecolor{Monred}{RGB}{172,0,0}&#10;&#10;$$V_{Jet} = \sqrt{ 2 g h_{Jet} }$$&#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usepackage{xcolor}&#10;\pagestyle{empty}&#10;\begin{document}&#10;&#10;\definecolor{Monred}{RGB}{172,0,0}&#10;&#10;$$h_{Jet} = \frac{V_{Jet}^2}{2 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1808.024"/>
  <p:tag name="LATEXADDIN" val="\documentclass{article}&#10;\usepackage{amsmath}&#10;\usepackage{xcolor}&#10;\pagestyle{empty}&#10;\begin{document}&#10;&#10;\definecolor{Monred}{RGB}{172,0,0}&#10;&#10;$$W_{Diffuser} = \frac{V_{Sed} W_{Sed} B_{Diffuser}}{S_{Diffuser} \sqrt{ 2 g h_{Jet} }}$$&#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usepackage{xcolor}&#10;\pagestyle{empty}&#10;\begin{document}&#10;&#10;\definecolor{Monred}{RGB}{172,0,0}&#10;&#10;$$B_{Diffusers}$$&#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10.7236"/>
  <p:tag name="LATEXADDIN" val="\documentclass{article}&#10;\usepackage{amsmath}&#10;\usepackage{xcolor}&#10;\pagestyle{empty}&#10;\begin{document}&#10;&#10;\definecolor{Monred}{RGB}{172,0,0}&#10;&#10;$${V_{Je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usepackage{xcolor}&#10;\pagestyle{empty}&#10;\begin{document}&#10;&#10;\definecolor{Monred}{RGB}{172,0,0}&#10;&#10;$$W_{Jet}$$&#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usepackage{xcolor}&#10;\pagestyle{empty}&#10;\begin{document}&#10;&#10;\definecolor{Monred}{RGB}{172,0,0}&#10;&#10;$$W_{Diffuser}$$&#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usepackage{xcolor}&#10;\pagestyle{empty}&#10;\begin{document}&#10;&#10;\definecolor{Monred}{RGB}{172,0,0}&#10;&#10;$$V_t = \frac{d^2 g}{18 \nu_{H_2O}} \frac{\rho_{Floc} - \rho_{H_2O}}{\rho_{H_2O}}$$&#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10.7236"/>
  <p:tag name="LATEXADDIN" val="\documentclass{article}&#10;\usepackage{amsmath}&#10;\usepackage{xcolor}&#10;\pagestyle{empty}&#10;\begin{document}&#10;&#10;\definecolor{Monred}{RGB}{172,0,0}&#10;&#10;$${V_{Je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usepackage{xcolor}&#10;\pagestyle{empty}&#10;\begin{document}&#10;&#10;\definecolor{Monred}{RGB}{172,0,0}&#10;&#10;$$W_{Jet}$$&#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usepackage{xcolor}&#10;\pagestyle{empty}&#10;\begin{document}&#10;&#10;\definecolor{Monred}{RGB}{172,0,0}&#10;&#10;$$W_{Diffuser}$$&#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1808.024"/>
  <p:tag name="LATEXADDIN" val="\documentclass{article}&#10;\usepackage{amsmath}&#10;\usepackage{xcolor}&#10;\pagestyle{empty}&#10;\begin{document}&#10;&#10;\definecolor{Monred}{RGB}{172,0,0}&#10;&#10;$$W_{Diffuser} = \frac{V_{Sed} W_{Sed} B_{Diffuser}}{S_{Diffuser} \sqrt{ 2 g h_{Jet} }}$$&#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750.6561"/>
  <p:tag name="LATEXADDIN" val="\documentclass{article}&#10;\usepackage{amsmath}&#10;\usepackage{xcolor}&#10;\pagestyle{empty}&#10;\begin{document}&#10;&#10;\definecolor{Monred}{RGB}{172,0,0}&#10;&#10;&#10;$$V_{Sed \uparrow} = 1 \frac{mm}{s}$$&#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usepackage{xcolor}&#10;\pagestyle{empty}&#10;\begin{document}&#10;&#10;\definecolor{Monred}{RGB}{172,0,0}&#10;&#10;$$h_{Jet} = 1 \, cm$$&#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usepackage{xcolor}&#10;\pagestyle{empty}&#10;\begin{document}&#10;&#10;\definecolor{Monred}{RGB}{172,0,0}&#10;&#10;$$W_{Sed} = 1 \, m$$&#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usepackage{xcolor}&#10;\pagestyle{empty}&#10;\begin{document}&#10;&#10;\definecolor{Monred}{RGB}{172,0,0}&#10;&#10;$$W_{Diffuser} = 2.7 \, mm$$&#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1483.315"/>
  <p:tag name="LATEXADDIN" val="\documentclass{article}&#10;\usepackage{amsmath}&#10;\usepackage{xcolor}&#10;\pagestyle{empty}&#10;\begin{document}&#10;&#10;\definecolor{Monred}{RGB}{172,0,0}&#10;&#10;$$V_{Jet} = \frac{V_{Sed} W_{Sed} B_{Diffuser}}{W_{Diffuser} S_{Diffuser}}$$&#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usepackage{xcolor}&#10;\pagestyle{empty}&#10;\begin{document}&#10;&#10;\definecolor{Monred}{RGB}{172,0,0}&#10;&#10;$$V_t = \frac{g d_0^2}{18 \Phi \nu_{H_2O}} \frac{\rho_{Floc_0} - \rho_{H_2O}} {\rho_{H_2O}} \left( \frac{d}{d_0} \right)^{D_{Fractal} - 1}$$&#10;&#10;&#10;\end{document}"/>
  <p:tag name="IGUANATEXSIZE" val="20"/>
  <p:tag name="IGUANATEXCURSOR" val="27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11.6985"/>
  <p:tag name="LATEXADDIN" val="\documentclass{article}&#10;\usepackage{amsmath}&#10;\usepackage{xcolor}&#10;\pagestyle{empty}&#10;\begin{document}&#10;&#10;\definecolor{Monred}{RGB}{172,0,0}&#10;&#10;$$V_c = \frac{H}{\theta}$$&#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usepackage{xcolor}&#10;\pagestyle{empty}&#10;\begin{document}&#10;&#10;\definecolor{Monred}{RGB}{172,0,0}&#10;&#10;$$\sum F  = m 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1.7061"/>
  <p:tag name="LATEXADDIN" val="\documentclass{article}&#10;\usepackage{amsmath}&#10;\usepackage{xcolor}&#10;\pagestyle{empty}&#10;\begin{document}&#10;&#10;\definecolor{Monred}{RGB}{172,0,0}&#10;&#10;$$\textcolor{Monred}{&#10; = \frac{H Q}{\rlap{--} V}&#10;}$$&#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9.2051"/>
  <p:tag name="LATEXADDIN" val="\documentclass{article}&#10;\usepackage{amsmath}&#10;\usepackage{xcolor}&#10;\pagestyle{empty}&#10;\begin{document}&#10;&#10;\definecolor{Monred}{RGB}{172,0,0}&#10;&#10;$$\textcolor{Monred}{&#10; = \frac{Q}{L W}&#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usepackage{xcolor}&#10;\pagestyle{empty}&#10;\begin{document}&#10;&#10;\definecolor{Monred}{RGB}{172,0,0}&#10;&#10;$$\textcolor{Monred}{&#10; = \frac{Q}{A_s}&#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11.6985"/>
  <p:tag name="LATEXADDIN" val="\documentclass{article}&#10;\usepackage{amsmath}&#10;\usepackage{xcolor}&#10;\pagestyle{empty}&#10;\begin{document}&#10;&#10;\definecolor{Monred}{RGB}{172,0,0}&#10;&#10;$$V_c = \frac{H}{\theta}$$&#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1.7061"/>
  <p:tag name="LATEXADDIN" val="\documentclass{article}&#10;\usepackage{amsmath}&#10;\usepackage{xcolor}&#10;\pagestyle{empty}&#10;\begin{document}&#10;&#10;\definecolor{Monred}{RGB}{172,0,0}&#10;&#10;$$\textcolor{Monred}{&#10; = \frac{H Q}{\rlap{--} V}&#10;}$$&#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9.2051"/>
  <p:tag name="LATEXADDIN" val="\documentclass{article}&#10;\usepackage{amsmath}&#10;\usepackage{xcolor}&#10;\pagestyle{empty}&#10;\begin{document}&#10;&#10;\definecolor{Monred}{RGB}{172,0,0}&#10;&#10;$$\textcolor{Monred}{&#10; = \frac{Q}{L W}&#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usepackage{xcolor}&#10;\pagestyle{empty}&#10;\begin{document}&#10;&#10;\definecolor{Monred}{RGB}{172,0,0}&#10;&#10;$$\textcolor{Monred}{&#10; = \frac{Q}{A_s}&#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10;$$\frac{S}{\sin \alpha}$$&#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67.6791"/>
  <p:tag name="LATEXADDIN" val="\documentclass{article}&#10;\usepackage{amsmath}&#10;\usepackage{xcolor}&#10;\pagestyle{empty}&#10;\begin{document}&#10;&#10;\definecolor{Monred}{RGB}{172,0,0}&#10;&#10;$$\cos \alpha  = \frac{S}{h_c}$$&#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64.6794"/>
  <p:tag name="LATEXADDIN" val="\documentclass{article}&#10;\usepackage{amsmath}&#10;\usepackage{xcolor}&#10;\pagestyle{empty}&#10;\begin{document}&#10;&#10;\definecolor{Monred}{RGB}{172,0,0}&#10;&#10;$$h_c = \frac{S}{\cos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4.9269"/>
  <p:tag name="LATEXADDIN" val="\documentclass{article}&#10;\usepackage{amsmath}&#10;\usepackage{xcolor}&#10;\pagestyle{empty}&#10;\begin{document}&#10;&#10;\definecolor{Monred}{RGB}{172,0,0}&#10;&#10;$$h = L \sin \alph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029.621"/>
  <p:tag name="LATEXADDIN" val="\documentclass{article}&#10;\usepackage{amsmath}&#10;\usepackage{xcolor}&#10;\pagestyle{empty}&#10;\begin{document}&#10;&#10;\definecolor{Monred}{RGB}{172,0,0}&#10;&#10;$$V_{net} = V_{Plate \uparrow} - V_c$$&#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971.8785"/>
  <p:tag name="LATEXADDIN" val="\documentclass{article}&#10;\usepackage{amsmath}&#10;\usepackage{xcolor}&#10;\pagestyle{empty}&#10;\begin{document}&#10;&#10;\definecolor{Monred}{RGB}{172,0,0}&#10;&#10;$$\frac{h_c}{V_c} = \frac{h}{V_{Plate \uparrow} - V_c}$$&#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260.592"/>
  <p:tag name="LATEXADDIN" val="\documentclass{article}&#10;\usepackage{amsmath}&#10;\usepackage{xcolor}&#10;\pagestyle{empty}&#10;\begin{document}&#10;&#10;\definecolor{Monred}{RGB}{172,0,0}&#10;&#10;$$\frac{S}{V_c \cos \alpha} = \frac{L \sin \alpha}{V_{Plate \uparrow} - V_c}$$&#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64.6794"/>
  <p:tag name="LATEXADDIN" val="\documentclass{article}&#10;\usepackage{amsmath}&#10;\usepackage{xcolor}&#10;\pagestyle{empty}&#10;\begin{document}&#10;&#10;\definecolor{Monred}{RGB}{172,0,0}&#10;&#10;$$h_c = \frac{S}{\cos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4.9269"/>
  <p:tag name="LATEXADDIN" val="\documentclass{article}&#10;\usepackage{amsmath}&#10;\usepackage{xcolor}&#10;\pagestyle{empty}&#10;\begin{document}&#10;&#10;\definecolor{Monred}{RGB}{172,0,0}&#10;&#10;$$h = L \sin \alph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745.782"/>
  <p:tag name="LATEXADDIN" val="\documentclass{article}&#10;\usepackage{amsmath}&#10;\usepackage{xcolor}&#10;\pagestyle{empty}&#10;\begin{document}&#10;&#10;\definecolor{Monred}{RGB}{172,0,0}&#10;&#10;$$S V_{Plate \uparrow} - S V_c = L \sin \alpha V_c \cos \alpha$$&#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12.6734"/>
  <p:tag name="LATEXADDIN" val="\documentclass{article}&#10;\usepackage{amsmath}&#10;\usepackage{xcolor}&#10;\pagestyle{empty}&#10;\begin{document}&#10;&#10;\definecolor{Monred}{RGB}{172,0,0}&#10;&#10;$$\textcolor{Monred}{&#10;\rlap{--} V_{Floc} \rho_{Floc} g&#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738.283"/>
  <p:tag name="LATEXADDIN" val="\documentclass{article}&#10;\usepackage{amsmath}&#10;\usepackage{xcolor}&#10;\pagestyle{empty}&#10;\begin{document}&#10;&#10;\definecolor{Monred}{RGB}{172,0,0}&#10;&#10;$$S V_{Plate \uparrow} = \left( L \sin \alpha \cos \alpha + S \right) V_c$$&#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V_c = \frac{S V_{Plate \uparrow}}{L\sin \alpha \cos \alpha + S}$$&#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45.069"/>
  <p:tag name="LATEXADDIN" val="\documentclass{article}&#10;\usepackage{amsmath}&#10;\usepackage{xcolor}&#10;\pagestyle{empty}&#10;\begin{document}&#10;&#10;\definecolor{Monred}{RGB}{172,0,0}&#10;&#10;$$\frac{V_{Plate \uparrow}}{V_c} = 1 + \frac{L}{S} \cos \alpha \sin \alpha$$&#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frac{S}{\sin \alph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5.6731"/>
  <p:tag name="LATEXADDIN" val="\documentclass{article}&#10;\usepackage{amsmath}&#10;\usepackage{xcolor}&#10;\pagestyle{empty}&#10;\begin{document}&#10;&#10;\definecolor{Monred}{RGB}{172,0,0}&#10;&#10;$$Q = V_\alpha S W$$&#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06.8991"/>
  <p:tag name="LATEXADDIN" val="\documentclass{article}&#10;\usepackage{amsmath}&#10;\usepackage{xcolor}&#10;\pagestyle{empty}&#10;\begin{document}&#10;&#10;\definecolor{Monred}{RGB}{172,0,0}&#10;&#10;$$\frac{V_{Plate \uparrow}}{V_\alpha} = \sin \alpha$$&#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823.3971"/>
  <p:tag name="LATEXADDIN" val="\documentclass{article}&#10;\usepackage{amsmath}&#10;\usepackage{xcolor}&#10;\pagestyle{empty}&#10;\begin{document}&#10;&#10;\definecolor{Monred}{RGB}{172,0,0}&#10;&#10;$$Q = \frac{V_{Plate \uparrow S W}}{\sin \alpha}$$&#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usepackage{xcolor}&#10;\pagestyle{empty}&#10;\begin{document}&#10;&#10;\definecolor{Monred}{RGB}{172,0,0}&#10;&#10;$$A = \left( L\cos \alpha + \frac{S}{\sin \alpha} \right) W$$&#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usepackage{xcolor}&#10;\pagestyle{empty}&#10;\begin{document}&#10;&#10;\definecolor{Monred}{RGB}{172,0,0}&#10;&#10;$$V_c = \frac{Q}{A} = \frac{V_{Plate \uparrow S W}}{\sin \alpha}\frac{1}{\left( L\cos \alpha + \frac{S}{\sin \alpha} \right)W}$$&#10;&#10;&#10;\end{document}"/>
  <p:tag name="IGUANATEXSIZE" val="20"/>
  <p:tag name="IGUANATEXCURSOR" val="26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usepackage{xcolor}&#10;\pagestyle{empty}&#10;\begin{document}&#10;&#10;\definecolor{Monred}{RGB}{172,0,0}&#10;&#10;$$\textcolor{Monred}{&#10;F_d + F_b - W = 0&#10;}$$&#10;&#10;&#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V_c = \frac{V_{Plate \uparrow} S}{L \cos \alpha \sin \alpha + 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1.084"/>
  <p:tag name="LATEXADDIN" val="\documentclass{article}&#10;\usepackage{amsmath}&#10;\pagestyle{empty}&#10;\begin{document}&#10;&#10;$$L = \frac{S}{\cos \alpha} \left( \frac{V_\alpha}{V_c} - \frac{1}{\sin \alpha} \right)$$&#10;&#10;&#10;\end{document}"/>
  <p:tag name="IGUANATEXSIZE" val="24"/>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184.102"/>
  <p:tag name="LATEXADDIN" val="\documentclass{article}&#10;\usepackage{amsmath}&#10;\pagestyle{empty}&#10;\begin{document}&#10;&#10;$$V_c = \frac{V_\alpha}{\left( \frac{L}{S} \cos \alpha + \frac{1}{\sin \alpha} \right)}$$&#10;&#10;&#10;\end{document}"/>
  <p:tag name="IGUANATEXSIZE" val="24"/>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17.51"/>
  <p:tag name="LATEXADDIN" val="\documentclass{article}&#10;\usepackage{amsmath}&#10;\pagestyle{empty}&#10;\begin{document}&#10;&#10;$$V_c = \frac{Q_{Plant}}{N_{Plate} W_{Plate} \left(L \cos \alpha + \frac{S}{\sin \alpha} \right)}$$&#10;&#10;\end{document}"/>
  <p:tag name="IGUANATEXSIZE" val="24"/>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11.061"/>
  <p:tag name="LATEXADDIN" val="\documentclass{article}&#10;\usepackage{amsmath}&#10;\pagestyle{empty}&#10;\begin{document}&#10;&#10;$$V_{Plate \uparrow} = \frac{Q_{Plant}}{N_{Plate} W_{Plate} \frac{S}{\sin \alpha}}$$&#10;&#10;\end{document}"/>
  <p:tag name="IGUANATEXSIZE" val="24"/>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1181.415"/>
  <p:tag name="LATEXADDIN" val="\documentclass{article}&#10;\usepackage{amsmath}&#10;\pagestyle{empty}&#10;\begin{document}&#10;&#10;$${V_c} = \frac{{S{V_{Plate \uparrow }}}}{{L\sin \alpha \cos \alpha  + S}}$$&#10;&#10;\end{document}"/>
  <p:tag name="IGUANATEXSIZE" val="24"/>
  <p:tag name="IGUANATEXCURSOR" val="157"/>
  <p:tag name="TRANSPARENCY" val="True"/>
  <p:tag name="FILENAME" val=""/>
  <p:tag name="LATEXENGINEID" val="1"/>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frac{S}{\sin \alph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557.555"/>
  <p:tag name="LATEXADDIN" val="\documentclass{article}&#10;\usepackage{amsmath}&#10;\usepackage{xcolor}&#10;\pagestyle{empty}&#10;\begin{document}&#10;&#10;\definecolor{Monred}{RGB}{172,0,0}&#10;&#10;$$A_{plate} = W \frac{S}{\sin \alpha} + W L \cos \alpha$$&#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251.594"/>
  <p:tag name="LATEXADDIN" val="\documentclass{article}&#10;\usepackage{amsmath}&#10;\usepackage{xcolor}&#10;\pagestyle{empty}&#10;\begin{document}&#10;&#10;\definecolor{Monred}{RGB}{172,0,0}&#10;&#10;$$A_{conventional} = W \frac{S}{\sin \alpha}$$&#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usepackage{xcolor}&#10;\pagestyle{empty}&#10;\begin{document}&#10;&#10;\definecolor{Monred}{RGB}{172,0,0}&#10;&#10;$$F_b = $$&#10;&#10;&#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065.992"/>
  <p:tag name="LATEXADDIN" val="\documentclass{article}&#10;\usepackage{amsmath}&#10;\usepackage{xcolor}&#10;\pagestyle{empty}&#10;\begin{document}&#10;&#10;\definecolor{Monred}{RGB}{172,0,0}&#10;&#10;$$ = A_{ratio} = 1 + \frac{L}{S} \cos \alpha \sin \alpha = \frac{V_{Plate \uparrow}}{V_c}$$&#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91.788"/>
  <p:tag name="LATEXADDIN" val="\documentclass{article}&#10;\usepackage{amsmath}&#10;\usepackage{xcolor}&#10;\pagestyle{empty}&#10;\begin{document}&#10;&#10;\definecolor{Monred}{RGB}{172,0,0}&#10;&#10;$$\frac{V_{Plate \uparrow}}{V_c} = \frac{L}{S} \cos \alpha \sin \alpha + \sin ^2 \alpha$$&#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485.9393"/>
  <p:tag name="ORIGINALWIDTH" val="1650.544"/>
  <p:tag name="LATEXADDIN" val="\documentclass{article}&#10;\usepackage{amsmath}&#10;\usepackage{xcolor}&#10;\pagestyle{empty}&#10;\begin{document}&#10;&#10;\definecolor{Monred}{RGB}{172,0,0}&#10;&#10;$$\begin{array}{l}&#10;\frac{V_\alpha \sin \alpha}{V_c} = \frac{L}{S} \cos \alpha \sin \alpha + \sin ^2 \alpha&#10;\\ \\&#10;Q = \frac{\pi D^2}{4} V_c \left( \frac{L}{D} \cos \alpha + \sin \alpha \right)&#10;\end{array}$$&#10;&#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72.9283"/>
  <p:tag name="LATEXADDIN" val="\documentclass{article}&#10;\usepackage{amsmath}&#10;\usepackage{xcolor}&#10;\pagestyle{empty}&#10;\begin{document}&#10;&#10;\definecolor{Monred}{RGB}{172,0,0}&#10;&#10;$$\frac{V_\uparrow}{V_\alpha} =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39.82"/>
  <p:tag name="LATEXADDIN" val="\documentclass{article}&#10;\usepackage{amsmath}&#10;\usepackage{xcolor}&#10;\pagestyle{empty}&#10;\begin{document}&#10;&#10;\definecolor{Monred}{RGB}{172,0,0}&#10;&#10;$$\frac{V_{Plate \uparrow}}{V_c} = \frac{L}{S} \cos \alpha \sin \alpha + 1$$&#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frac{S}{\sin \alph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77.278"/>
  <p:tag name="LATEXADDIN" val="\documentclass{article}&#10;\usepackage{amsmath}&#10;\usepackage{xcolor}&#10;\pagestyle{empty}&#10;\begin{document}&#10;&#10;\definecolor{Monred}{RGB}{172,0,0}&#10;&#10;$$L = \frac{&#10;  S\left( \frac{V_{Active \uparrow}}{V_c} - 1 \right) +    T \frac{V_{Active \uparrow}}{V_c}&#10;  } {\sin \alpha \cos \alpha}$$&#10;&#10;&#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316.835"/>
  <p:tag name="LATEXADDIN" val="\documentclass{article}&#10;\usepackage{amsmath}&#10;\usepackage{xcolor}&#10;\pagestyle{empty}&#10;\begin{document}&#10;&#10;\definecolor{Monred}{RGB}{172,0,0}&#10;&#10;$$V_{Plate \uparrow} \cdot S = V_{Active \uparrow} \cdot B$$&#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585.6768"/>
  <p:tag name="LATEXADDIN" val="\documentclass{article}&#10;\usepackage{amsmath}&#10;\usepackage{xcolor}&#10;\pagestyle{empty}&#10;\begin{document}&#10;&#10;\definecolor{Monred}{RGB}{172,0,0}&#10;&#10;$$B = S + 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19.4226"/>
  <p:tag name="LATEXADDIN" val="\documentclass{article}&#10;\usepackage{amsmath}&#10;\usepackage{xcolor}&#10;\pagestyle{empty}&#10;\begin{document}&#10;&#10;\definecolor{Monred}{RGB}{172,0,0}&#10;&#10;$$\rlap{--} V_{Floc} \rho_{H_2O} g$$&#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1299.588"/>
  <p:tag name="LATEXADDIN" val="\documentclass{article}&#10;\usepackage{amsmath}&#10;\usepackage{xcolor}&#10;\pagestyle{empty}&#10;\begin{document}&#10;&#10;\definecolor{Monred}{RGB}{172,0,0}&#10;&#10;$$V_{Plate \uparrow} = V_{Active \uparrow} \frac{S + T}{S}$$&#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10;$$V_c = \frac{S &#10;\textcolor{red}{&#10;  V_{Plate \uparrow}&#10;}&#10;}{L \sin \alpha \cos \alpha + S}$$&#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1.234"/>
  <p:tag name="LATEXADDIN" val="\documentclass{article}&#10;\usepackage{amsmath}&#10;\usepackage{xcolor}&#10;\pagestyle{empty}&#10;\begin{document}&#10;&#10;\definecolor{Monred}{RGB}{172,0,0}&#10;&#10;$$V_c = \frac{S}{L \sin \alpha \cos \alpha + S} &#10;\textcolor{red}{&#10;  \left( V_{Active \uparrow} \frac{S + T}{S} \right)&#10;}$$&#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166.854"/>
  <p:tag name="LATEXADDIN" val="\documentclass{article}&#10;\usepackage{amsmath}&#10;\usepackage{xcolor}&#10;\pagestyle{empty}&#10;\begin{document}&#10;&#10;\definecolor{Monred}{RGB}{172,0,0}&#10;&#10;$$B = \frac{L \sin \alpha \cos \alpha - T}{\frac{V_{Active \uparrow}}{V_c} - 1}$$&#10;&#10;&#10;\end{document}"/>
  <p:tag name="IGUANATEXSIZE" val="20"/>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91.076"/>
  <p:tag name="LATEXADDIN" val="\documentclass{article}&#10;\usepackage{amsmath}&#10;\usepackage{xcolor}&#10;\pagestyle{empty}&#10;\begin{document}&#10;&#10;\definecolor{Monred}{RGB}{172,0,0}&#10;&#10;$$L = \frac{B \left( \frac{V_{Active \uparrow}}{V_c} - 1 \right) + T}{\sin \alpha \cos \alpha}$$&#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45.069"/>
  <p:tag name="LATEXADDIN" val="\documentclass{article}&#10;\usepackage{amsmath}&#10;\usepackage{xcolor}&#10;\pagestyle{empty}&#10;\begin{document}&#10;&#10;\definecolor{Monred}{RGB}{172,0,0}&#10;&#10;$$\frac{V_{Plate \uparrow}}{V_c} = 1 + \frac{L}{S} \cos \alpha \sin \alpha$$&#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9.4863"/>
  <p:tag name="LATEXADDIN" val="\documentclass{article}&#10;\usepackage{amsmath}&#10;\usepackage{xcolor}&#10;\pagestyle{empty}&#10;\begin{document}&#10;&#10;\definecolor{Monred}{RGB}{172,0,0}&#10;&#10;$$V_c$$&#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31.346"/>
  <p:tag name="LATEXADDIN" val="\documentclass{article}&#10;\usepackage{amsmath}&#10;\usepackage{xcolor}&#10;\pagestyle{empty}&#10;\begin{document}&#10;&#10;\definecolor{Monred}{RGB}{172,0,0}&#10;&#10;$$F_d = C_D A_{Floc} \rho_{H_2O} \frac{V_t^2}{2}$$&#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62.2047"/>
  <p:tag name="LATEXADDIN" val="\documentclass{article}&#10;\usepackage{amsmath}&#10;\usepackage{xcolor}&#10;\pagestyle{empty}&#10;\begin{document}&#10;&#10;\definecolor{Monred}{RGB}{172,0,0}&#10;&#10;$$V_{Plate \uparrow}$$&#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5.2343"/>
  <p:tag name="LATEXADDIN" val="\documentclass{article}&#10;\usepackage{amsmath}&#10;\usepackage{xcolor}&#10;\pagestyle{empty}&#10;\begin{document}&#10;&#10;\definecolor{Monred}{RGB}{172,0,0}&#10;&#10;$$V_{\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95.1631"/>
  <p:tag name="LATEXADDIN" val="\documentclass{article}&#10;\usepackage{amsmath}&#10;\usepackage{xcolor}&#10;\pagestyle{empty}&#10;\begin{document}&#10;&#10;\definecolor{Monred}{RGB}{172,0,0}&#10;&#10;$$V_\alpha = \frac{V_{Plate \uparrow }}{\sin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196.1"/>
  <p:tag name="LATEXADDIN" val="\documentclass{article}&#10;\usepackage{amsmath}&#10;\usepackage{xcolor}&#10;\pagestyle{empty}&#10;\begin{document}&#10;&#10;\definecolor{Monred}{RGB}{172,0,0}&#10;&#10;&#10;$$\frac{y^2}{2} \frac{dp}{dx} + Ay + B = \mu \,u$$&#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usepackage{xcolor}&#10;\pagestyle{empty}&#10;\begin{document}&#10;&#10;\definecolor{Monred}{RGB}{172,0,0}&#10;&#10;$$B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872.8909"/>
  <p:tag name="LATEXADDIN" val="\documentclass{article}&#10;\usepackage{amsmath}&#10;\usepackage{xcolor}&#10;\pagestyle{empty}&#10;\begin{document}&#10;&#10;\definecolor{Monred}{RGB}{172,0,0}&#10;&#10;$$\frac{S^2}{2} \frac{dp}{dx} + AS = 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128.609"/>
  <p:tag name="LATEXADDIN" val="\documentclass{article}&#10;\usepackage{amsmath}&#10;\usepackage{xcolor}&#10;\pagestyle{empty}&#10;\begin{document}&#10;&#10;\definecolor{Monred}{RGB}{172,0,0}&#10;&#10;$$\frac{y^2}{2} \frac{dp}{dx} - \frac{S}{2} \frac{dp}{dx} y = \mu \,u$$&#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617.1729"/>
  <p:tag name="LATEXADDIN" val="\documentclass{article}&#10;\usepackage{amsmath}&#10;\usepackage{xcolor}&#10;\pagestyle{empty}&#10;\begin{document}&#10;&#10;\definecolor{Monred}{RGB}{172,0,0}&#10;&#10;$$A = \frac{- S}{2} \frac{dp}{dx}$$&#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usepackage{xcolor}&#10;\pagestyle{empty}&#10;\begin{document}&#10;&#10;\definecolor{Monred}{RGB}{172,0,0}&#10;&#10;$$\frac{dp}{dx}$$&#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usepackage{xcolor}&#10;\pagestyle{empty}&#10;\begin{document}&#10;&#10;\definecolor{Monred}{RGB}{172,0,0}&#10;&#10;$$\mu \,\left( \frac{du}{dy} \right) = y \frac{dp}{dx} + A$$&#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32.059"/>
  <p:tag name="LATEXADDIN" val="\documentclass{article}&#10;\usepackage{amsmath}&#10;\usepackage{xcolor}&#10;\pagestyle{empty}&#10;\begin{document}&#10;&#10;\definecolor{Monred}{RGB}{172,0,0}&#10;&#10;$$V_t = \sqrt{ \frac{4}{3} \frac{g d}{C_D} \frac{\left( \rho_{Floc} - \rho_{H_2O} \right)}{\rho_{H_2O}} }$$&#10;&#10;&#10;\end{document}"/>
  <p:tag name="IGUANATEXSIZE" val="20"/>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usepackage{xcolor}&#10;\pagestyle{empty}&#10;\begin{document}&#10;&#10;\definecolor{Monred}{RGB}{172,0,0}&#10;&#10;$$\tau  = \left( y - \frac{S}{2} \right) \frac{dp}{dx}$$&#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899.8875"/>
  <p:tag name="LATEXADDIN" val="\documentclass{article}&#10;\usepackage{amsmath}&#10;\usepackage{xcolor}&#10;\pagestyle{empty}&#10;\begin{document}&#10;&#10;\definecolor{Monred}{RGB}{172,0,0}&#10;&#10;$$u = \frac{y \left( y - S \right)}{2 \mu} \frac{dp}{dx}$$&#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660.667"/>
  <p:tag name="LATEXADDIN" val="\documentclass{article}&#10;\usepackage{amsmath}&#10;\usepackage{xcolor}&#10;\pagestyle{empty}&#10;\begin{document}&#10;&#10;\definecolor{Monred}{RGB}{172,0,0}&#10;&#10;$${V_\alpha } = \frac{q}{S} &#10;= \frac{1}{S}\int\limits_0^S u dy &#10;= \frac{1}{S} \int\limits_0^S &#10;\left(&#10;  \frac{y^2 - S y}{2 \mu} \left( \frac{dp}{dx} \right)&#10;\right) dy$$&#10;&#10;&#10;&#10;\end{document}"/>
  <p:tag name="IGUANATEXSIZE" val="20"/>
  <p:tag name="IGUANATEXCURSOR" val="30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80.6525"/>
  <p:tag name="LATEXADDIN" val="\documentclass{article}&#10;\usepackage{amsmath}&#10;\usepackage{xcolor}&#10;\pagestyle{empty}&#10;\begin{document}&#10;&#10;\definecolor{Monred}{RGB}{172,0,0}&#10;&#10;$$V_\alpha = - \frac{S^2}{12 \mu} \frac{dp}{dx}$$&#10;&#10;&#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772.4034"/>
  <p:tag name="LATEXADDIN" val="\documentclass{article}&#10;\usepackage{amsmath}&#10;\usepackage{xcolor}&#10;\pagestyle{empty}&#10;\begin{document}&#10;&#10;\definecolor{Monred}{RGB}{172,0,0}&#10;&#10;$$\frac{dp}{dx} = - \frac{12 \mu V_\alpha}{S^2}$$&#10;&#10;&#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usepackage{xcolor}&#10;\pagestyle{empty}&#10;\begin{document}&#10;&#10;\definecolor{Monred}{RGB}{172,0,0}&#10;&#10;$$\mu \left( \frac{du}{dy} \right) = y \frac{dp}{dx} + A$$&#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917.8853"/>
  <p:tag name="LATEXADDIN" val="\documentclass{article}&#10;\usepackage{amsmath}&#10;\usepackage{xcolor}&#10;\pagestyle{empty}&#10;\begin{document}&#10;&#10;\definecolor{Monred}{RGB}{172,0,0}&#10;&#10;$$\frac{du}{dy}_{y = 0} = - \frac{S}{2 \mu} \frac{dp}{dx}$$&#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724.4094"/>
  <p:tag name="LATEXADDIN" val="\documentclass{article}&#10;\usepackage{amsmath}&#10;\usepackage{xcolor}&#10;\pagestyle{empty}&#10;\begin{document}&#10;&#10;\definecolor{Monred}{RGB}{172,0,0}&#10;&#10;$$\frac{du}{dy}_{y = 0} = \frac{6 V_\alpha}{S}$$&#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617.1729"/>
  <p:tag name="LATEXADDIN" val="\documentclass{article}&#10;\usepackage{amsmath}&#10;\usepackage{xcolor}&#10;\pagestyle{empty}&#10;\begin{document}&#10;&#10;\definecolor{Monred}{RGB}{172,0,0}&#10;&#10;$$A = \frac{- S}{2} \frac{dp}{dx}$$&#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usepackage{xcolor}&#10;\pagestyle{empty}&#10;\begin{document}&#10;&#10;\definecolor{Monred}{RGB}{172,0,0}&#10;&#10;$$\frac{du}{dy} = \frac{1}{\mu} \left( y - \frac{S}{2} \right) \frac{dp}{dx}$$&#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233471</TotalTime>
  <Words>5229</Words>
  <Application>Microsoft Office PowerPoint</Application>
  <PresentationFormat>On-screen Show (4:3)</PresentationFormat>
  <Paragraphs>690</Paragraphs>
  <Slides>116</Slides>
  <Notes>52</Notes>
  <HiddenSlides>0</HiddenSlides>
  <MMClips>6</MMClips>
  <ScaleCrop>false</ScaleCrop>
  <HeadingPairs>
    <vt:vector size="10" baseType="variant">
      <vt:variant>
        <vt:lpstr>Fonts Used</vt:lpstr>
      </vt:variant>
      <vt:variant>
        <vt:i4>12</vt:i4>
      </vt:variant>
      <vt:variant>
        <vt:lpstr>Theme</vt:lpstr>
      </vt:variant>
      <vt:variant>
        <vt:i4>1</vt:i4>
      </vt:variant>
      <vt:variant>
        <vt:lpstr>Links</vt:lpstr>
      </vt:variant>
      <vt:variant>
        <vt:i4>4</vt:i4>
      </vt:variant>
      <vt:variant>
        <vt:lpstr>Embedded OLE Servers</vt:lpstr>
      </vt:variant>
      <vt:variant>
        <vt:i4>3</vt:i4>
      </vt:variant>
      <vt:variant>
        <vt:lpstr>Slide Titles</vt:lpstr>
      </vt:variant>
      <vt:variant>
        <vt:i4>116</vt:i4>
      </vt:variant>
    </vt:vector>
  </HeadingPairs>
  <TitlesOfParts>
    <vt:vector size="136" baseType="lpstr">
      <vt:lpstr>Calibri</vt:lpstr>
      <vt:lpstr>Candara</vt:lpstr>
      <vt:lpstr>Symbol</vt:lpstr>
      <vt:lpstr>Arial</vt:lpstr>
      <vt:lpstr>Cambria Math</vt:lpstr>
      <vt:lpstr>Century Gothic</vt:lpstr>
      <vt:lpstr>Monotype Sorts</vt:lpstr>
      <vt:lpstr>Helvetica</vt:lpstr>
      <vt:lpstr>Book Antiqua</vt:lpstr>
      <vt:lpstr>Times New Roman</vt:lpstr>
      <vt:lpstr>Wingdings</vt:lpstr>
      <vt:lpstr>MT Extra</vt:lpstr>
      <vt:lpstr>Lectures</vt:lpstr>
      <vt:lpstr>file:///C:\Users\mw24\Google%20Drive\Mathcad%2015%20files\Floc%20Roll-up%20Calculation%20Worksheet.xmcd\Selection%2043%205083%20490%205400</vt:lpstr>
      <vt:lpstr>file:///C:\Documents%20and%20Settings\mw24\My%20Documents\Mathcad\Plate%20Settler%20Head%20Loss.xmcd\Selection%20403%20443%20798%20800</vt:lpstr>
      <vt:lpstr>file:///C:\Users\mw24\Google%20Drive\Mathcad%2015%20files\Floc%20blanket%20G.xmcd\Selection%2019%20419%20297%20640</vt:lpstr>
      <vt:lpstr>file:///C:\Users\mw24\Google%20Drive\Mathcad%2015%20files\Floc%20blanket%20G.xmcd\Selection%20435%20427%20731%20648</vt:lpstr>
      <vt:lpstr>Microsoft Excel 97-2003 Worksheet</vt:lpstr>
      <vt:lpstr>Equation</vt:lpstr>
      <vt:lpstr>MathType 6.0 Equation</vt:lpstr>
      <vt:lpstr>Sedimentation</vt:lpstr>
      <vt:lpstr>Topics</vt:lpstr>
      <vt:lpstr>Conventional Surface Water Treatment</vt:lpstr>
      <vt:lpstr>Evolution of Sedimentation</vt:lpstr>
      <vt:lpstr>Sedimentation: Particle Terminal Fall Velocity</vt:lpstr>
      <vt:lpstr>Drag Coefficient on a Sphere </vt:lpstr>
      <vt:lpstr>Floc Terminal Velocity</vt:lpstr>
      <vt:lpstr>Horizontal Flow Sedimentation Tank</vt:lpstr>
      <vt:lpstr>Vertical Flow Sedimentation Tank</vt:lpstr>
      <vt:lpstr>Settle Capture Velocity Guidelines</vt:lpstr>
      <vt:lpstr>Vertical Flow Sedimentation Tanks</vt:lpstr>
      <vt:lpstr>Stagnant Water  (or Ripe for Innovation?)</vt:lpstr>
      <vt:lpstr>AguaClara Sedimentation Tank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AguaClara Sed Tank Geometry</vt:lpstr>
      <vt:lpstr>AguaClara Sed Tank Geometry</vt:lpstr>
      <vt:lpstr>Sedimentation Tank Geometry: plate settlers have a lost triangle</vt:lpstr>
      <vt:lpstr>3 Steps to Sedimentation Success</vt:lpstr>
      <vt:lpstr>Settle Capture Velocity for Plate (and Tube) Settlers</vt:lpstr>
      <vt:lpstr>Compare Times</vt:lpstr>
      <vt:lpstr>Comparison with Q/As</vt:lpstr>
      <vt:lpstr>Equation for capture velocity</vt:lpstr>
      <vt:lpstr>Performance ratio (conventional to plate/tube settlers)</vt:lpstr>
      <vt:lpstr>Settle Capture Velocity Confusion</vt:lpstr>
      <vt:lpstr>Thick Plate Settlers</vt:lpstr>
      <vt:lpstr>Thick Plate Settlers</vt:lpstr>
      <vt:lpstr>Plate Settler Design (AguaClara approach)</vt:lpstr>
      <vt:lpstr>Plate Settler Spacing Constraints: Floc Rollup</vt:lpstr>
      <vt:lpstr>Floc Roll Up Solution Scheme: Another failure mode</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Minimum Plate Settler Spacing (function of Floc Vt)</vt:lpstr>
      <vt:lpstr>Slide Capture Velocity</vt:lpstr>
      <vt:lpstr>Experimental Evidence that the Slide Capture Velocity Matters</vt:lpstr>
      <vt:lpstr>Plate Settler Spacing effects</vt:lpstr>
      <vt:lpstr>Pressure drop (from head loss) through plate settlers</vt:lpstr>
      <vt:lpstr>Plate Settler Head Loss </vt:lpstr>
      <vt:lpstr>Plate Settler Conclusions…</vt:lpstr>
      <vt:lpstr>Plate Settler Confusions…</vt:lpstr>
      <vt:lpstr>Floc Volcanoes</vt:lpstr>
      <vt:lpstr>Settled Turbidity at  San Nicolas</vt:lpstr>
      <vt:lpstr>Plate Settler Problems: Temperature Gradients</vt:lpstr>
      <vt:lpstr>Floc blankets reduce settled water turbidity</vt:lpstr>
      <vt:lpstr>Floc Blanket Research</vt:lpstr>
      <vt:lpstr>PowerPoint Presentation</vt:lpstr>
      <vt:lpstr>PowerPoint Presentation</vt:lpstr>
      <vt:lpstr>Density of the floc blanket</vt:lpstr>
      <vt:lpstr>Flocculation in a floc blanket due to shear from suspended flocs</vt:lpstr>
      <vt:lpstr>Fluidized flocs provide a collision potential of a few thousand</vt:lpstr>
      <vt:lpstr>Sedimentation Tank Bottom Geometry determines if floc blanket builds</vt:lpstr>
      <vt:lpstr>Floc Blanket Resuspender</vt:lpstr>
      <vt:lpstr>Floc Blanket Resuspender</vt:lpstr>
      <vt:lpstr>The jet reverser creates a vertical jet that resuspends settled flocs</vt:lpstr>
      <vt:lpstr>Floc Blanket Resuspension</vt:lpstr>
      <vt:lpstr>The jet deflects more when it has less momentum</vt:lpstr>
      <vt:lpstr>Floc Blanket Conclusions</vt:lpstr>
      <vt:lpstr>Floc Blanket Questions</vt:lpstr>
      <vt:lpstr>Floc Hopper Requirements</vt:lpstr>
      <vt:lpstr>Self-cleaning, sludge-free sedimentation tank (without using electricity)</vt:lpstr>
      <vt:lpstr>Consolidation Questions</vt:lpstr>
      <vt:lpstr>Lab scale floc blanket, tube settler, floc hopper</vt:lpstr>
      <vt:lpstr>Delivering Flocs to the Sedimentation Tank</vt:lpstr>
      <vt:lpstr>Flow distribution</vt:lpstr>
      <vt:lpstr>Sedimentation tank controls</vt:lpstr>
      <vt:lpstr>Sed Tank as a Circuit: Flow Distribution Challenge</vt:lpstr>
      <vt:lpstr>Design of the Inlet Diffuser</vt:lpstr>
      <vt:lpstr>Diffuser Slot Width</vt:lpstr>
      <vt:lpstr>Is there a Vena Contracta?</vt:lpstr>
      <vt:lpstr>Diffuser Width</vt:lpstr>
      <vt:lpstr>Sed Tank Inlet design Post 2014</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vt:lpstr>
      <vt:lpstr>Floc escape at Agalteca (2009)</vt:lpstr>
      <vt:lpstr>Flow Straightening Tubes to Eliminate Circulation </vt:lpstr>
      <vt:lpstr>PowerPoint Presentation</vt:lpstr>
      <vt:lpstr>Moroceli – Fall 2014</vt:lpstr>
      <vt:lpstr>PowerPoint Presentation</vt:lpstr>
      <vt:lpstr>PowerPoint Presentation</vt:lpstr>
      <vt:lpstr>PowerPoint Presentation</vt:lpstr>
      <vt:lpstr>PowerPoint Presentation</vt:lpstr>
      <vt:lpstr>PowerPoint Presentation</vt:lpstr>
      <vt:lpstr>PowerPoint Presentation</vt:lpstr>
      <vt:lpstr>Inlet Manifold Improvements at Tamara</vt:lpstr>
      <vt:lpstr>Optimized Treatment? SUPERPULSATOR® Clarifier</vt:lpstr>
      <vt:lpstr>How can you drain and then refill a sedimentation tank?</vt:lpstr>
      <vt:lpstr>Questions</vt:lpstr>
      <vt:lpstr>Sedimentation Conclusions</vt:lpstr>
      <vt:lpstr>Sedimentation Conclusions</vt:lpstr>
      <vt:lpstr>More sedimentation tank failure modes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Juan</cp:lastModifiedBy>
  <cp:revision>7242</cp:revision>
  <dcterms:created xsi:type="dcterms:W3CDTF">2004-08-02T19:16:35Z</dcterms:created>
  <dcterms:modified xsi:type="dcterms:W3CDTF">2018-02-18T15:52:23Z</dcterms:modified>
</cp:coreProperties>
</file>